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trictFirstAndLastChars="0" embedTrueTypeFonts="1" saveSubsetFonts="1" autoCompressPictures="0">
  <p:sldMasterIdLst>
    <p:sldMasterId id="2147483664" r:id="rId1"/>
  </p:sldMasterIdLst>
  <p:notesMasterIdLst>
    <p:notesMasterId r:id="rId14"/>
  </p:notesMasterIdLst>
  <p:sldIdLst>
    <p:sldId id="256" r:id="rId2"/>
    <p:sldId id="270" r:id="rId3"/>
    <p:sldId id="274" r:id="rId4"/>
    <p:sldId id="263" r:id="rId5"/>
    <p:sldId id="271" r:id="rId6"/>
    <p:sldId id="275" r:id="rId7"/>
    <p:sldId id="276" r:id="rId8"/>
    <p:sldId id="277" r:id="rId9"/>
    <p:sldId id="278" r:id="rId10"/>
    <p:sldId id="279" r:id="rId11"/>
    <p:sldId id="280" r:id="rId12"/>
    <p:sldId id="269" r:id="rId13"/>
  </p:sldIdLst>
  <p:sldSz cx="9144000" cy="5143500" type="screen16x9"/>
  <p:notesSz cx="6858000" cy="9144000"/>
  <p:embeddedFontLst>
    <p:embeddedFont>
      <p:font typeface="Nunito Sans" pitchFamily="2" charset="-52"/>
      <p:regular r:id="rId15"/>
      <p:bold r:id="rId16"/>
      <p:italic r:id="rId17"/>
      <p:boldItalic r:id="rId18"/>
    </p:embeddedFont>
    <p:embeddedFont>
      <p:font typeface="Nunito Sans Light" pitchFamily="2" charset="-52"/>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B09593D-3B5A-43A0-BEA2-E3DD9A507957}">
  <a:tblStyle styleId="{EB09593D-3B5A-43A0-BEA2-E3DD9A507957}" styleName="Table_0">
    <a:wholeTbl>
      <a:tcTxStyle b="off" i="off">
        <a:font>
          <a:latin typeface="Calibri"/>
          <a:ea typeface="Calibri"/>
          <a:cs typeface="Calibri"/>
        </a:font>
        <a:srgbClr val="000000"/>
      </a:tcTxStyle>
      <a:tcStyle>
        <a:tcBdr>
          <a:left>
            <a:ln w="12700" cap="flat" cmpd="sng">
              <a:solidFill>
                <a:srgbClr val="FFFFFF"/>
              </a:solidFill>
              <a:prstDash val="solid"/>
              <a:round/>
              <a:headEnd type="none" w="sm" len="sm"/>
              <a:tailEnd type="none" w="sm" len="sm"/>
            </a:ln>
          </a:left>
          <a:right>
            <a:ln w="12700" cap="flat" cmpd="sng">
              <a:solidFill>
                <a:srgbClr val="FFFFFF"/>
              </a:solidFill>
              <a:prstDash val="solid"/>
              <a:round/>
              <a:headEnd type="none" w="sm" len="sm"/>
              <a:tailEnd type="none" w="sm" len="sm"/>
            </a:ln>
          </a:right>
          <a:top>
            <a:ln w="12700" cap="flat" cmpd="sng">
              <a:solidFill>
                <a:srgbClr val="FFFFFF"/>
              </a:solidFill>
              <a:prstDash val="solid"/>
              <a:round/>
              <a:headEnd type="none" w="sm" len="sm"/>
              <a:tailEnd type="none" w="sm" len="sm"/>
            </a:ln>
          </a:top>
          <a:bottom>
            <a:ln w="12700" cap="flat" cmpd="sng">
              <a:solidFill>
                <a:srgbClr val="FFFFFF"/>
              </a:solidFill>
              <a:prstDash val="solid"/>
              <a:round/>
              <a:headEnd type="none" w="sm" len="sm"/>
              <a:tailEnd type="none" w="sm" len="sm"/>
            </a:ln>
          </a:bottom>
          <a:insideH>
            <a:ln w="12700" cap="flat" cmpd="sng">
              <a:solidFill>
                <a:srgbClr val="FFFFFF"/>
              </a:solidFill>
              <a:prstDash val="solid"/>
              <a:round/>
              <a:headEnd type="none" w="sm" len="sm"/>
              <a:tailEnd type="none" w="sm" len="sm"/>
            </a:ln>
          </a:insideH>
          <a:insideV>
            <a:ln w="12700" cap="flat" cmpd="sng">
              <a:solidFill>
                <a:srgbClr val="FFFFFF"/>
              </a:solidFill>
              <a:prstDash val="solid"/>
              <a:round/>
              <a:headEnd type="none" w="sm" len="sm"/>
              <a:tailEnd type="none" w="sm" len="sm"/>
            </a:ln>
          </a:insideV>
        </a:tcBdr>
        <a:fill>
          <a:solidFill>
            <a:srgbClr val="E7E7F1"/>
          </a:solidFill>
        </a:fill>
      </a:tcStyle>
    </a:wholeTbl>
    <a:band1H>
      <a:tcTxStyle/>
      <a:tcStyle>
        <a:tcBdr/>
        <a:fill>
          <a:solidFill>
            <a:srgbClr val="CBCBE2"/>
          </a:solidFill>
        </a:fill>
      </a:tcStyle>
    </a:band1H>
    <a:band2H>
      <a:tcTxStyle/>
      <a:tcStyle>
        <a:tcBdr/>
      </a:tcStyle>
    </a:band2H>
    <a:band1V>
      <a:tcTxStyle/>
      <a:tcStyle>
        <a:tcBdr/>
        <a:fill>
          <a:solidFill>
            <a:srgbClr val="CBCBE2"/>
          </a:solidFill>
        </a:fill>
      </a:tcStyle>
    </a:band1V>
    <a:band2V>
      <a:tcTxStyle/>
      <a:tcStyle>
        <a:tcBdr/>
      </a:tcStyle>
    </a:band2V>
    <a:lastCol>
      <a:tcTxStyle b="on" i="off">
        <a:font>
          <a:latin typeface="Calibri"/>
          <a:ea typeface="Calibri"/>
          <a:cs typeface="Calibri"/>
        </a:font>
        <a:srgbClr val="FFFFFF"/>
      </a:tcTxStyle>
      <a:tcStyle>
        <a:tcBdr/>
        <a:fill>
          <a:solidFill>
            <a:srgbClr val="1E22AA"/>
          </a:solidFill>
        </a:fill>
      </a:tcStyle>
    </a:lastCol>
    <a:firstCol>
      <a:tcTxStyle b="on" i="off">
        <a:font>
          <a:latin typeface="Calibri"/>
          <a:ea typeface="Calibri"/>
          <a:cs typeface="Calibri"/>
        </a:font>
        <a:srgbClr val="FFFFFF"/>
      </a:tcTxStyle>
      <a:tcStyle>
        <a:tcBdr/>
        <a:fill>
          <a:solidFill>
            <a:srgbClr val="1E22AA"/>
          </a:solidFill>
        </a:fill>
      </a:tcStyle>
    </a:firstCol>
    <a:lastRow>
      <a:tcTxStyle b="on" i="off">
        <a:font>
          <a:latin typeface="Calibri"/>
          <a:ea typeface="Calibri"/>
          <a:cs typeface="Calibri"/>
        </a:font>
        <a:srgbClr val="FFFFFF"/>
      </a:tcTxStyle>
      <a:tcStyle>
        <a:tcBdr>
          <a:top>
            <a:ln w="38100" cap="flat" cmpd="sng">
              <a:solidFill>
                <a:srgbClr val="FFFFFF"/>
              </a:solidFill>
              <a:prstDash val="solid"/>
              <a:round/>
              <a:headEnd type="none" w="sm" len="sm"/>
              <a:tailEnd type="none" w="sm" len="sm"/>
            </a:ln>
          </a:top>
        </a:tcBdr>
        <a:fill>
          <a:solidFill>
            <a:srgbClr val="1E22AA"/>
          </a:solidFill>
        </a:fill>
      </a:tcStyle>
    </a:lastRow>
    <a:seCell>
      <a:tcTxStyle/>
      <a:tcStyle>
        <a:tcBdr/>
      </a:tcStyle>
    </a:seCell>
    <a:swCell>
      <a:tcTxStyle/>
      <a:tcStyle>
        <a:tcBdr/>
      </a:tcStyle>
    </a:swCell>
    <a:firstRow>
      <a:tcTxStyle b="on" i="off">
        <a:font>
          <a:latin typeface="Calibri"/>
          <a:ea typeface="Calibri"/>
          <a:cs typeface="Calibri"/>
        </a:font>
        <a:srgbClr val="FFFFFF"/>
      </a:tcTxStyle>
      <a:tcStyle>
        <a:tcBdr>
          <a:bottom>
            <a:ln w="38100" cap="flat" cmpd="sng">
              <a:solidFill>
                <a:srgbClr val="FFFFFF"/>
              </a:solidFill>
              <a:prstDash val="solid"/>
              <a:round/>
              <a:headEnd type="none" w="sm" len="sm"/>
              <a:tailEnd type="none" w="sm" len="sm"/>
            </a:ln>
          </a:bottom>
        </a:tcBdr>
        <a:fill>
          <a:solidFill>
            <a:srgbClr val="1E22AA"/>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55168" autoAdjust="0"/>
  </p:normalViewPr>
  <p:slideViewPr>
    <p:cSldViewPr snapToGrid="0">
      <p:cViewPr varScale="1">
        <p:scale>
          <a:sx n="66" d="100"/>
          <a:sy n="66" d="100"/>
        </p:scale>
        <p:origin x="1616" y="48"/>
      </p:cViewPr>
      <p:guideLst>
        <p:guide orient="horz" pos="1620"/>
        <p:guide pos="2880"/>
      </p:guideLst>
    </p:cSldViewPr>
  </p:slideViewPr>
  <p:notesTextViewPr>
    <p:cViewPr>
      <p:scale>
        <a:sx n="66" d="100"/>
        <a:sy n="66"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27921d4871b_5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27921d4871b_5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b="1" dirty="0"/>
              <a:t>Международное управление RISC-V </a:t>
            </a:r>
          </a:p>
          <a:p>
            <a:pPr marL="0" lvl="0" indent="0" algn="l" rtl="0">
              <a:spcBef>
                <a:spcPts val="0"/>
              </a:spcBef>
              <a:spcAft>
                <a:spcPts val="0"/>
              </a:spcAft>
              <a:buNone/>
            </a:pPr>
            <a:r>
              <a:rPr lang="ru-RU" dirty="0"/>
              <a:t>RISC-V International управляется Советом директоров. Совет состоит из директоров, избранных для представления всех классов членства, чтобы обеспечить равноправное представительство для всех уровней. Кроме того, Технический руководящий комитет (TSC) обеспечивает руководство техническими инициативами в определении долгосрочной стратегии, формировании тактических комитетов и рабочих групп, а также утверждении технических результатов для их ратификации (</a:t>
            </a:r>
            <a:r>
              <a:rPr lang="ru-RU" dirty="0" err="1"/>
              <a:t>ratification</a:t>
            </a:r>
            <a:r>
              <a:rPr lang="ru-RU" dirty="0"/>
              <a:t>) или выпуска (</a:t>
            </a:r>
            <a:r>
              <a:rPr lang="ru-RU" dirty="0" err="1"/>
              <a:t>release</a:t>
            </a:r>
            <a:r>
              <a:rPr lang="ru-RU" dirty="0"/>
              <a:t>).</a:t>
            </a:r>
          </a:p>
          <a:p>
            <a:pPr marL="0" lvl="0" indent="0" algn="l" rtl="0">
              <a:spcBef>
                <a:spcPts val="0"/>
              </a:spcBef>
              <a:spcAft>
                <a:spcPts val="0"/>
              </a:spcAft>
              <a:buNone/>
            </a:pPr>
            <a:r>
              <a:rPr lang="ru-RU" dirty="0"/>
              <a:t>RISC-V International также поддерживает и стимулирует технические рабочие группы – комитеты, рабочие группы и группы по особым интересам – для достижения конкретных отраслевых, географических и стратегических интересов с помощью различных структур. Рабочие группы возглавляются членами сообщества, которые ведут разработчиков к консенсусу. Цель сообщества – направлять и способствовать наиболее широкому и эффективному сотрудничеству на благо всех членов сообщества.</a:t>
            </a:r>
          </a:p>
          <a:p>
            <a:pPr marL="0" lvl="0" indent="0" algn="l" rtl="0">
              <a:spcBef>
                <a:spcPts val="0"/>
              </a:spcBef>
              <a:spcAft>
                <a:spcPts val="0"/>
              </a:spcAft>
              <a:buNone/>
            </a:pPr>
            <a:endParaRPr lang="ru-RU" dirty="0"/>
          </a:p>
          <a:p>
            <a:pPr marL="0" lvl="0" indent="0" algn="l" rtl="0">
              <a:spcBef>
                <a:spcPts val="0"/>
              </a:spcBef>
              <a:spcAft>
                <a:spcPts val="0"/>
              </a:spcAft>
              <a:buNone/>
            </a:pPr>
            <a:r>
              <a:rPr lang="ru-RU" b="1" dirty="0"/>
              <a:t>Рабочая модель сообщества RISC-V</a:t>
            </a:r>
          </a:p>
          <a:p>
            <a:pPr marL="0" lvl="0" indent="0" algn="l" rtl="0">
              <a:spcBef>
                <a:spcPts val="0"/>
              </a:spcBef>
              <a:spcAft>
                <a:spcPts val="0"/>
              </a:spcAft>
              <a:buNone/>
            </a:pPr>
            <a:r>
              <a:rPr lang="ru-RU" dirty="0"/>
              <a:t>Развитие сообщества является основой RISC-V International – за кулисами не стоит одна компания, и без активного сотрудничества архитекторов и разработчиков не было бы RISC-V.</a:t>
            </a:r>
          </a:p>
          <a:p>
            <a:pPr marL="0" lvl="0" indent="0" algn="l" rtl="0">
              <a:spcBef>
                <a:spcPts val="0"/>
              </a:spcBef>
              <a:spcAft>
                <a:spcPts val="0"/>
              </a:spcAft>
              <a:buNone/>
            </a:pPr>
            <a:r>
              <a:rPr lang="ru-RU" dirty="0"/>
              <a:t>Более подробно о практических аспектах разработки спецификаций на базе сообщества рассказывается узнаете в главе 3 этого курса. Здесь же будет описано, как выглядит сообщество и как каждая его часть вносит свой вклад в создание целостного, разнообразного и живого сообщества RISC-V.</a:t>
            </a:r>
          </a:p>
          <a:p>
            <a:pPr marL="0" lvl="0" indent="0" algn="l" rtl="0">
              <a:spcBef>
                <a:spcPts val="0"/>
              </a:spcBef>
              <a:spcAft>
                <a:spcPts val="0"/>
              </a:spcAft>
              <a:buNone/>
            </a:pPr>
            <a:r>
              <a:rPr lang="ru-RU" dirty="0"/>
              <a:t>Команды разработчиков спецификаций, которые называются «техническим» сообществом, состоят из членов RISC-V International, включая как отдельных людей, так и организации. Хотя каждый член участвует на своем уровне, приветствуется голос каждого в процессе разработки. Рабочие группы и комитеты возглавляются организациями-членами, но достаточно энергичный и опытный индивидуальный член может возглавить рабочую группу, если он заручится поддержкой сообщества и TSC (Технического руководящего комитета).</a:t>
            </a:r>
          </a:p>
          <a:p>
            <a:pPr marL="0" lvl="0" indent="0" algn="l" rtl="0">
              <a:spcBef>
                <a:spcPts val="0"/>
              </a:spcBef>
              <a:spcAft>
                <a:spcPts val="0"/>
              </a:spcAft>
              <a:buNone/>
            </a:pPr>
            <a:r>
              <a:rPr lang="ru-RU" dirty="0"/>
              <a:t>Все члены могут участвовать и вносить свой вклад в работу технических групп через списки адресатов, собрания, семинары, вебинары и конференции, а также многими другими способами. Технические рабочие группы находятся в открытом доступе, так что не члены также могут следить за обсуждениями и прогрессом.</a:t>
            </a:r>
          </a:p>
          <a:p>
            <a:pPr marL="0" lvl="0" indent="0" algn="l" rtl="0">
              <a:spcBef>
                <a:spcPts val="0"/>
              </a:spcBef>
              <a:spcAft>
                <a:spcPts val="0"/>
              </a:spcAft>
              <a:buNone/>
            </a:pPr>
            <a:endParaRPr lang="ru-RU" dirty="0"/>
          </a:p>
          <a:p>
            <a:pPr marL="0" lvl="0" indent="0" algn="l" rtl="0">
              <a:spcBef>
                <a:spcPts val="0"/>
              </a:spcBef>
              <a:spcAft>
                <a:spcPts val="0"/>
              </a:spcAft>
              <a:buNone/>
            </a:pPr>
            <a:endParaRPr lang="ru-RU" dirty="0"/>
          </a:p>
        </p:txBody>
      </p:sp>
    </p:spTree>
    <p:extLst>
      <p:ext uri="{BB962C8B-B14F-4D97-AF65-F5344CB8AC3E}">
        <p14:creationId xmlns:p14="http://schemas.microsoft.com/office/powerpoint/2010/main" val="32770788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27921d4871b_5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27921d4871b_5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В ноябре 2018 года RISC-V Foundation объявило о сотрудничестве с Linux Foundation. В рамках этого сотрудничества Linux Foundation обеспечивает операционную, техническую и стратегическую поддержку RISC-V International, включая управление членами, бухгалтерский учет, программы обучения, инфраструктурные инструменты, работу с сообществом, маркетинг, юридические и другие услуги, а также делится опытом в области открытого исходного кода.</a:t>
            </a:r>
          </a:p>
          <a:p>
            <a:pPr marL="0" lvl="0" indent="0" algn="l" rtl="0">
              <a:spcBef>
                <a:spcPts val="0"/>
              </a:spcBef>
              <a:spcAft>
                <a:spcPts val="0"/>
              </a:spcAft>
              <a:buNone/>
            </a:pPr>
            <a:endParaRPr lang="ru-RU" dirty="0"/>
          </a:p>
        </p:txBody>
      </p:sp>
    </p:spTree>
    <p:extLst>
      <p:ext uri="{BB962C8B-B14F-4D97-AF65-F5344CB8AC3E}">
        <p14:creationId xmlns:p14="http://schemas.microsoft.com/office/powerpoint/2010/main" val="27834755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27921d4871b_4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6" name="Google Shape;356;g27921d4871b_4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ru-RU"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27921d4871b_5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27921d4871b_5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dirty="0"/>
              <a:t>В этой главе рассматривается все, что нужно знать об организации RISC-V, которая имеет название RISC-V International. Будет рассмотрена история RISC-V от ее возникновения как академической программы до ее нынешнего воплощения как глобальной некоммерческой организации. Также будут описаны отдельные технические и нетехнические организации внутри RISC-V International.</a:t>
            </a:r>
          </a:p>
          <a:p>
            <a:pPr marL="0" lvl="0" indent="0" algn="l" rtl="0">
              <a:spcBef>
                <a:spcPts val="0"/>
              </a:spcBef>
              <a:spcAft>
                <a:spcPts val="0"/>
              </a:spcAft>
              <a:buNone/>
            </a:pPr>
            <a:r>
              <a:rPr lang="ru-RU" dirty="0"/>
              <a:t>В процессе знакомства с этой главой вы узнаете:</a:t>
            </a:r>
          </a:p>
          <a:p>
            <a:pPr marL="0" lvl="0" indent="0" algn="l" rtl="0">
              <a:spcBef>
                <a:spcPts val="0"/>
              </a:spcBef>
              <a:spcAft>
                <a:spcPts val="0"/>
              </a:spcAft>
              <a:buNone/>
            </a:pPr>
            <a:r>
              <a:rPr lang="ru-RU" dirty="0"/>
              <a:t>– как была создана архитектура набора команд (ISA) RISC-V;</a:t>
            </a:r>
          </a:p>
          <a:p>
            <a:pPr marL="0" lvl="0" indent="0" algn="l" rtl="0">
              <a:spcBef>
                <a:spcPts val="0"/>
              </a:spcBef>
              <a:spcAft>
                <a:spcPts val="0"/>
              </a:spcAft>
              <a:buNone/>
            </a:pPr>
            <a:r>
              <a:rPr lang="ru-RU" dirty="0"/>
              <a:t>– структуру RISC-V International;</a:t>
            </a:r>
          </a:p>
        </p:txBody>
      </p:sp>
    </p:spTree>
    <p:extLst>
      <p:ext uri="{BB962C8B-B14F-4D97-AF65-F5344CB8AC3E}">
        <p14:creationId xmlns:p14="http://schemas.microsoft.com/office/powerpoint/2010/main" val="23201058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27921d4871b_5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27921d4871b_5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ru-RU" dirty="0"/>
              <a:t>– как организации-участники работают вместе для развития сообщества с открытым исходным кодом.</a:t>
            </a:r>
          </a:p>
        </p:txBody>
      </p:sp>
    </p:spTree>
    <p:extLst>
      <p:ext uri="{BB962C8B-B14F-4D97-AF65-F5344CB8AC3E}">
        <p14:creationId xmlns:p14="http://schemas.microsoft.com/office/powerpoint/2010/main" val="17616185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27921d4871b_5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27921d4871b_5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dirty="0"/>
              <a:t>Технологии не существуют в изоляции, если только речь не идет об исключительно простых, не связанных между собой устройствах, таких как фонарик. И даже там нужно полагаться на международные стандарты, чтобы соединить батарейку с лампочкой. Поскольку мир технологий становится все более сложным и более взаимосвязанным, глобальные стандарты обеспечивают обществу возможность реализовать преимущества функциональной совместимости от изобретателя до потребителя.</a:t>
            </a:r>
          </a:p>
          <a:p>
            <a:pPr marL="0" lvl="0" indent="0" algn="l" rtl="0">
              <a:spcBef>
                <a:spcPts val="0"/>
              </a:spcBef>
              <a:spcAft>
                <a:spcPts val="0"/>
              </a:spcAft>
              <a:buNone/>
            </a:pPr>
            <a:r>
              <a:rPr lang="ru-RU" dirty="0"/>
              <a:t>Стандарты стимулируют инновации на уровне базовой платформы – от стандарта винтового соединения до стандарта превращения кремния в микропроцессор. Введение добровольных стандартов в машиностроении началось более века назад. В конце 1980-х – 1990-х годов Тим Бернерс-Ли возглавил революцию по стандартизации протоколов, которые используются в Интернете (URL, HTML, HTTP, W3C), что можно назвать самым крупным достижением в области технологических утилит в современной истории. Существует множество примеров, которые лежат в основе технологий, которыми мы пользуемся каждый день.</a:t>
            </a:r>
          </a:p>
          <a:p>
            <a:pPr marL="0" lvl="0" indent="0" algn="l" rtl="0">
              <a:spcBef>
                <a:spcPts val="0"/>
              </a:spcBef>
              <a:spcAft>
                <a:spcPts val="0"/>
              </a:spcAft>
              <a:buNone/>
            </a:pPr>
            <a:r>
              <a:rPr lang="ru-RU" dirty="0"/>
              <a:t>Прогресс в стандартизации программного и аппаратного обеспечения путем глобального сотрудничества и консенсуса, а также разработка и распространение программного и аппаратного обеспечения с открытым исходным кодом ускорили технический прогресс в глобальном масштабе. Предоставление RISC-V открытому сообществу, как для стандартизации, так и для постоянного совершенствования посредством открытого сотрудничества, лежит в основе RISC-V International. Отсутствие сотрудничества и открытого доступа к RISC-V ISA и открытым расширениям приведет к фрагментации, разделению и созданию множества стандартов. Такая множественность снижает стратегическую ценность и долговечность архитектуры, поскольку поставщики технологий полагаются на глобальные стандарты для развития партнерских отношений и цепочек поставок, а также для участия в глобальных рынках своих продуктов и услуг.</a:t>
            </a:r>
          </a:p>
          <a:p>
            <a:pPr marL="0" lvl="0" indent="0" algn="l" rtl="0">
              <a:spcBef>
                <a:spcPts val="0"/>
              </a:spcBef>
              <a:spcAft>
                <a:spcPts val="0"/>
              </a:spcAft>
              <a:buNone/>
            </a:pPr>
            <a:r>
              <a:rPr lang="ru-RU" dirty="0"/>
              <a:t>Являясь архитектурой набора команд, RISC-V сама по себе не является «открытым исходным кодом» как программное обеспечение, поскольку ISA не состоит из исходного кода. Тем не менее, это открытая спецификация, и она выпущена под лицензией Creative </a:t>
            </a:r>
            <a:r>
              <a:rPr lang="ru-RU" dirty="0" err="1"/>
              <a:t>Commons</a:t>
            </a:r>
            <a:r>
              <a:rPr lang="ru-RU" dirty="0"/>
              <a:t>. Другие компоненты в рамках RISC-V, такие как программное обеспечение и тесты соответствия, используют соответствующие лицензии (например, BSD и MIT), которые сохраняют первоначальное намерение сделать архитектуру RISC-V доступной для всех.</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27921d4871b_5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27921d4871b_5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dirty="0"/>
              <a:t>Профессор </a:t>
            </a:r>
            <a:r>
              <a:rPr lang="ru-RU" dirty="0" err="1"/>
              <a:t>Крсте</a:t>
            </a:r>
            <a:r>
              <a:rPr lang="ru-RU" dirty="0"/>
              <a:t> </a:t>
            </a:r>
            <a:r>
              <a:rPr lang="ru-RU" dirty="0" err="1"/>
              <a:t>Асанович</a:t>
            </a:r>
            <a:r>
              <a:rPr lang="ru-RU" dirty="0"/>
              <a:t> и аспиранты </a:t>
            </a:r>
            <a:r>
              <a:rPr lang="ru-RU" dirty="0" err="1"/>
              <a:t>Юнсуп</a:t>
            </a:r>
            <a:r>
              <a:rPr lang="ru-RU" dirty="0"/>
              <a:t> Ли и Эндрю </a:t>
            </a:r>
            <a:r>
              <a:rPr lang="ru-RU" dirty="0" err="1"/>
              <a:t>Ватерман</a:t>
            </a:r>
            <a:r>
              <a:rPr lang="ru-RU" dirty="0"/>
              <a:t> начали разработку набора команд RISC-V в мае 2010 года в рамках Лаборатории параллельных вычислений (</a:t>
            </a:r>
            <a:r>
              <a:rPr lang="ru-RU" dirty="0" err="1"/>
              <a:t>Par</a:t>
            </a:r>
            <a:r>
              <a:rPr lang="ru-RU" dirty="0"/>
              <a:t> Lab) в Калифорнийском университете в Беркли, директором которой был профессор Дэвид Паттерсон. </a:t>
            </a:r>
            <a:r>
              <a:rPr lang="ru-RU" dirty="0" err="1"/>
              <a:t>Par</a:t>
            </a:r>
            <a:r>
              <a:rPr lang="ru-RU" dirty="0"/>
              <a:t> Lab была пятилетним проектом по развитию параллельных вычислений, финансируемым Intel и Microsoft в размере $10 млн. в течение 5 лет, с 2008 по 2013 год. Он также получил финансирование от нескольких других компаний и штата Калифорния. Язык описания аппаратного обеспечения </a:t>
            </a:r>
            <a:r>
              <a:rPr lang="ru-RU" dirty="0" err="1"/>
              <a:t>Chisel</a:t>
            </a:r>
            <a:r>
              <a:rPr lang="ru-RU" dirty="0"/>
              <a:t>, который использовался для проектирования многих процессоров RISC-V, также был разработан в </a:t>
            </a:r>
            <a:r>
              <a:rPr lang="ru-RU" dirty="0" err="1"/>
              <a:t>Par</a:t>
            </a:r>
            <a:r>
              <a:rPr lang="ru-RU" dirty="0"/>
              <a:t> Lab. Подробнее о </a:t>
            </a:r>
            <a:r>
              <a:rPr lang="ru-RU" dirty="0" err="1"/>
              <a:t>Par</a:t>
            </a:r>
            <a:r>
              <a:rPr lang="ru-RU" dirty="0"/>
              <a:t> Lab можно узнать в книге Паттерсона, </a:t>
            </a:r>
            <a:r>
              <a:rPr lang="ru-RU" dirty="0" err="1"/>
              <a:t>Гэннона</a:t>
            </a:r>
            <a:r>
              <a:rPr lang="ru-RU" dirty="0"/>
              <a:t> и </a:t>
            </a:r>
            <a:r>
              <a:rPr lang="ru-RU" dirty="0" err="1"/>
              <a:t>Вринна</a:t>
            </a:r>
            <a:r>
              <a:rPr lang="ru-RU" dirty="0"/>
              <a:t> "The </a:t>
            </a:r>
            <a:r>
              <a:rPr lang="ru-RU" dirty="0" err="1"/>
              <a:t>Berkeley</a:t>
            </a:r>
            <a:r>
              <a:rPr lang="ru-RU" dirty="0"/>
              <a:t> </a:t>
            </a:r>
            <a:r>
              <a:rPr lang="ru-RU" dirty="0" err="1"/>
              <a:t>Par</a:t>
            </a:r>
            <a:r>
              <a:rPr lang="ru-RU" dirty="0"/>
              <a:t> Lab: Прогресс на ландшафте параллельных вычислений".</a:t>
            </a:r>
          </a:p>
          <a:p>
            <a:pPr marL="0" lvl="0" indent="0" algn="l" rtl="0">
              <a:spcBef>
                <a:spcPts val="0"/>
              </a:spcBef>
              <a:spcAft>
                <a:spcPts val="0"/>
              </a:spcAft>
              <a:buNone/>
            </a:pPr>
            <a:r>
              <a:rPr lang="ru-RU" dirty="0"/>
              <a:t>Хотя проект в целом не имел федерального финансирования, </a:t>
            </a:r>
            <a:r>
              <a:rPr lang="ru-RU" dirty="0" err="1"/>
              <a:t>Юнсуп</a:t>
            </a:r>
            <a:r>
              <a:rPr lang="ru-RU" dirty="0"/>
              <a:t> Ли и Эндрю </a:t>
            </a:r>
            <a:r>
              <a:rPr lang="ru-RU" dirty="0" err="1"/>
              <a:t>Ватерман</a:t>
            </a:r>
            <a:r>
              <a:rPr lang="ru-RU" dirty="0"/>
              <a:t> получили финансирование от проекта DARPA POEM </a:t>
            </a:r>
            <a:r>
              <a:rPr lang="ru-RU" dirty="0" err="1"/>
              <a:t>photonics</a:t>
            </a:r>
            <a:r>
              <a:rPr lang="ru-RU" dirty="0"/>
              <a:t>, который финансировал часть разработки реализации процессора (но не RISC-V ISA). Средства были направлены на 6.1 фундаментальные исследования через MIT в качестве основного контракта с Международным институтом компьютерных наук в качестве субподряда.</a:t>
            </a:r>
          </a:p>
          <a:p>
            <a:pPr marL="0" lvl="0" indent="0" algn="l" rtl="0">
              <a:spcBef>
                <a:spcPts val="0"/>
              </a:spcBef>
              <a:spcAft>
                <a:spcPts val="0"/>
              </a:spcAft>
              <a:buNone/>
            </a:pPr>
            <a:r>
              <a:rPr lang="ru-RU" dirty="0"/>
              <a:t>Все проекты лаборатории </a:t>
            </a:r>
            <a:r>
              <a:rPr lang="ru-RU" dirty="0" err="1"/>
              <a:t>Par</a:t>
            </a:r>
            <a:r>
              <a:rPr lang="ru-RU" dirty="0"/>
              <a:t> Lab были с открытым исходным кодом по лицензии </a:t>
            </a:r>
            <a:r>
              <a:rPr lang="ru-RU" dirty="0" err="1"/>
              <a:t>Berkeley</a:t>
            </a:r>
            <a:r>
              <a:rPr lang="ru-RU" dirty="0"/>
              <a:t> Software Distribution (BSD), включая RISC-V и </a:t>
            </a:r>
            <a:r>
              <a:rPr lang="ru-RU" dirty="0" err="1"/>
              <a:t>Chisel</a:t>
            </a:r>
            <a:r>
              <a:rPr lang="ru-RU" dirty="0"/>
              <a:t>. Отчет </a:t>
            </a:r>
            <a:r>
              <a:rPr lang="ru-RU" dirty="0" err="1"/>
              <a:t>Par</a:t>
            </a:r>
            <a:r>
              <a:rPr lang="ru-RU" dirty="0"/>
              <a:t> Lab </a:t>
            </a:r>
            <a:r>
              <a:rPr lang="ru-RU" dirty="0" err="1"/>
              <a:t>Waterman</a:t>
            </a:r>
            <a:r>
              <a:rPr lang="ru-RU" dirty="0"/>
              <a:t>, A., Lee, Y., </a:t>
            </a:r>
            <a:r>
              <a:rPr lang="ru-RU" dirty="0" err="1"/>
              <a:t>Patterson</a:t>
            </a:r>
            <a:r>
              <a:rPr lang="ru-RU" dirty="0"/>
              <a:t>, D. A., </a:t>
            </a:r>
            <a:r>
              <a:rPr lang="ru-RU" dirty="0" err="1"/>
              <a:t>and</a:t>
            </a:r>
            <a:r>
              <a:rPr lang="ru-RU" dirty="0"/>
              <a:t> </a:t>
            </a:r>
            <a:r>
              <a:rPr lang="ru-RU" dirty="0" err="1"/>
              <a:t>Asanović</a:t>
            </a:r>
            <a:r>
              <a:rPr lang="ru-RU" dirty="0"/>
              <a:t>, K. (2011). The RISC-V </a:t>
            </a:r>
            <a:r>
              <a:rPr lang="ru-RU" dirty="0" err="1"/>
              <a:t>Instruction</a:t>
            </a:r>
            <a:r>
              <a:rPr lang="ru-RU" dirty="0"/>
              <a:t> </a:t>
            </a:r>
            <a:r>
              <a:rPr lang="ru-RU" dirty="0" err="1"/>
              <a:t>Set</a:t>
            </a:r>
            <a:r>
              <a:rPr lang="ru-RU" dirty="0"/>
              <a:t> </a:t>
            </a:r>
            <a:r>
              <a:rPr lang="ru-RU" dirty="0" err="1"/>
              <a:t>Manual</a:t>
            </a:r>
            <a:r>
              <a:rPr lang="ru-RU" dirty="0"/>
              <a:t>, </a:t>
            </a:r>
            <a:r>
              <a:rPr lang="ru-RU" dirty="0" err="1"/>
              <a:t>Volume</a:t>
            </a:r>
            <a:r>
              <a:rPr lang="ru-RU" dirty="0"/>
              <a:t> I: Base User-Level ISA (EECS-2011-62) является первой публикацией, в которой описывается набор команд RISC-V.</a:t>
            </a:r>
          </a:p>
          <a:p>
            <a:pPr marL="0" lvl="0" indent="0" algn="l" rtl="0">
              <a:spcBef>
                <a:spcPts val="0"/>
              </a:spcBef>
              <a:spcAft>
                <a:spcPts val="0"/>
              </a:spcAft>
              <a:buNone/>
            </a:pPr>
            <a:r>
              <a:rPr lang="ru-RU" dirty="0"/>
              <a:t>Промышленные спонсоры лаборатории UC </a:t>
            </a:r>
            <a:r>
              <a:rPr lang="ru-RU" dirty="0" err="1"/>
              <a:t>Berkeley</a:t>
            </a:r>
            <a:r>
              <a:rPr lang="ru-RU" dirty="0"/>
              <a:t> </a:t>
            </a:r>
            <a:r>
              <a:rPr lang="ru-RU" dirty="0" err="1"/>
              <a:t>ParLab</a:t>
            </a:r>
            <a:r>
              <a:rPr lang="ru-RU" dirty="0"/>
              <a:t> предоставили начальное финансирование, которое было использовано для разработки RISC-V. Они не просили непосредственно RISC-V – их интересовали системы параллельной обработки данных.</a:t>
            </a:r>
          </a:p>
          <a:p>
            <a:pPr marL="0" lvl="0" indent="0" algn="l" rtl="0">
              <a:spcBef>
                <a:spcPts val="0"/>
              </a:spcBef>
              <a:spcAft>
                <a:spcPts val="0"/>
              </a:spcAft>
              <a:buNone/>
            </a:pPr>
            <a:r>
              <a:rPr lang="ru-RU" dirty="0"/>
              <a:t>Помимо этой первой публикации, основные вехи развития RISC-V включают первую реализацию чипа RISC-V в 28-нм FDSOI (предоставленного компанией ST </a:t>
            </a:r>
            <a:r>
              <a:rPr lang="ru-RU" dirty="0" err="1"/>
              <a:t>Microelectronics</a:t>
            </a:r>
            <a:r>
              <a:rPr lang="ru-RU" dirty="0"/>
              <a:t> из Швейцарии) в 2011 году, публикацию статьи о преимуществах открытых наборов команд в 2014 году, первый семинар по RISC-V, проведенный в январе 2015 года, и запуск Фонда RISC-V Foundation в том же году с 36 членами-основателями.</a:t>
            </a:r>
          </a:p>
          <a:p>
            <a:pPr marL="0" lvl="0" indent="0" algn="l" rtl="0">
              <a:spcBef>
                <a:spcPts val="0"/>
              </a:spcBef>
              <a:spcAft>
                <a:spcPts val="0"/>
              </a:spcAft>
              <a:buNone/>
            </a:pPr>
            <a:r>
              <a:rPr lang="ru-RU" dirty="0"/>
              <a:t>Сама спецификация ISA, то есть кодировка набора команд, была выпущена под разрешительной лицензией (похожей на лицензию BSD), когда были опубликованы технические отчеты ISA, хотя сам текст технического отчета (выражение спецификации) был позже помещен под лицензию Creative </a:t>
            </a:r>
            <a:r>
              <a:rPr lang="ru-RU" dirty="0" err="1"/>
              <a:t>Commons</a:t>
            </a:r>
            <a:r>
              <a:rPr lang="ru-RU" dirty="0"/>
              <a:t>, чтобы его могли улучшать внешние авторы, включая RISC-V Foundation.</a:t>
            </a:r>
          </a:p>
          <a:p>
            <a:pPr marL="0" lvl="0" indent="0" algn="l" rtl="0">
              <a:spcBef>
                <a:spcPts val="0"/>
              </a:spcBef>
              <a:spcAft>
                <a:spcPts val="0"/>
              </a:spcAft>
              <a:buNone/>
            </a:pPr>
            <a:r>
              <a:rPr lang="ru-RU" dirty="0"/>
              <a:t>Ни в одном из этих проектов не было подано ни одного патента, связанного с RISC-V, поскольку сама по себе ISA RISC-V не представляет никакой новой технологии. ISA RISC-V основана на идеях компьютерной архитектуры, которым уже не менее 40 лет. Реализации процессоров RISC, в том числе и основанные на других открытых стандартах ISA, широко доступны у различных производителей по всему миру.</a:t>
            </a:r>
          </a:p>
          <a:p>
            <a:pPr marL="0" lvl="0" indent="0" algn="l" rtl="0">
              <a:spcBef>
                <a:spcPts val="0"/>
              </a:spcBef>
              <a:spcAft>
                <a:spcPts val="0"/>
              </a:spcAft>
              <a:buNone/>
            </a:pPr>
            <a:r>
              <a:rPr lang="ru-RU" dirty="0"/>
              <a:t>Всемирный интерес к RISC-V вызван не тем, что это новая замечательная технология производства микросхем. Интерес вызван тем, что это общий свободный и открытый стандарт, на который можно переносить программное обеспечение, и который позволяет любому свободно разрабатывать собственное оборудование для работы программного обеспечения. RISC-V International не управляет и не делает доступными какие-либо реализации RISC-V с открытым исходным кодом, а только разрабатывает стандартные спецификации. Программное обеспечение RISC-V управляется соответствующими проектами программного обеспечения с открытым исходным кодом.</a:t>
            </a:r>
          </a:p>
          <a:p>
            <a:pPr marL="0" lvl="0" indent="0" algn="l" rtl="0">
              <a:spcBef>
                <a:spcPts val="0"/>
              </a:spcBef>
              <a:spcAft>
                <a:spcPts val="0"/>
              </a:spcAft>
              <a:buNone/>
            </a:pPr>
            <a:endParaRPr lang="ru-RU" dirty="0"/>
          </a:p>
        </p:txBody>
      </p:sp>
    </p:spTree>
    <p:extLst>
      <p:ext uri="{BB962C8B-B14F-4D97-AF65-F5344CB8AC3E}">
        <p14:creationId xmlns:p14="http://schemas.microsoft.com/office/powerpoint/2010/main" val="18462697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27921d4871b_5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27921d4871b_5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dirty="0"/>
              <a:t>После изобретения RISC-V многие проекты использовали его, включая исследовательские программы, финансируемые Агентством перспективных оборонных исследовательских проектов (DARPA), во многих местах и во многих компаниях. Стандарты с открытым исходным кодом обеспечивают большие преимущества для американских налогоплательщиков, снижая стоимость разработки передовых военных систем, а также повышают безопасность, позволяя правительству создавать свои собственные доверенные реализации по низкой цене. Так, несколько десятилетий назад ВВС США разработали открытый стандарт MIL-STD-1750 16-разрядного процессора ISA для военных приложений по тем же причинам.</a:t>
            </a:r>
          </a:p>
          <a:p>
            <a:pPr marL="0" lvl="0" indent="0" algn="l" rtl="0">
              <a:spcBef>
                <a:spcPts val="0"/>
              </a:spcBef>
              <a:spcAft>
                <a:spcPts val="0"/>
              </a:spcAft>
              <a:buNone/>
            </a:pPr>
            <a:r>
              <a:rPr lang="ru-RU" dirty="0"/>
              <a:t>Лаборатория UC </a:t>
            </a:r>
            <a:r>
              <a:rPr lang="ru-RU" dirty="0" err="1"/>
              <a:t>Berkeley</a:t>
            </a:r>
            <a:r>
              <a:rPr lang="ru-RU" dirty="0"/>
              <a:t> ASPIRE Lab сменила </a:t>
            </a:r>
            <a:r>
              <a:rPr lang="ru-RU" dirty="0" err="1"/>
              <a:t>Par</a:t>
            </a:r>
            <a:r>
              <a:rPr lang="ru-RU" dirty="0"/>
              <a:t> Lab, и ее возглавлял </a:t>
            </a:r>
            <a:r>
              <a:rPr lang="ru-RU" dirty="0" err="1"/>
              <a:t>Крсте</a:t>
            </a:r>
            <a:r>
              <a:rPr lang="ru-RU" dirty="0"/>
              <a:t> </a:t>
            </a:r>
            <a:r>
              <a:rPr lang="ru-RU" dirty="0" err="1"/>
              <a:t>Асанович</a:t>
            </a:r>
            <a:r>
              <a:rPr lang="ru-RU" dirty="0"/>
              <a:t>. Она просуществовала с 2013 по 2018 год и привела к созданию нескольких микропроцессоров, совместимых с RISC-V. Она получала финансирование от DARPA, а также от многих компаний. Финансирование DARPA было финансированием фундаментальных исследований (категория 6.1).</a:t>
            </a:r>
          </a:p>
          <a:p>
            <a:pPr marL="0" lvl="0" indent="0" algn="l" rtl="0">
              <a:spcBef>
                <a:spcPts val="0"/>
              </a:spcBef>
              <a:spcAft>
                <a:spcPts val="0"/>
              </a:spcAft>
              <a:buNone/>
            </a:pPr>
            <a:r>
              <a:rPr lang="ru-RU" dirty="0"/>
              <a:t>Финансирование фундаментальных исследований в университетах в основном предназначено для неограниченных исследований с разрешением публично распространять результаты. Этот контракт является стандартной моделью федеральных грантов США для университетов и позволяет публиковать результаты финансируемой работы в открытой литературе и делать их доступными для широкой общественности во всем мире. Правительство сохраняет права на использование любых технологий, разработанных в ходе исследования, но, если это не оговорено особо, не ограничивает эти технологии.</a:t>
            </a:r>
          </a:p>
          <a:p>
            <a:pPr marL="0" lvl="0" indent="0" algn="l" rtl="0">
              <a:spcBef>
                <a:spcPts val="0"/>
              </a:spcBef>
              <a:spcAft>
                <a:spcPts val="0"/>
              </a:spcAft>
              <a:buNone/>
            </a:pPr>
            <a:r>
              <a:rPr lang="ru-RU" dirty="0"/>
              <a:t>Смежная программа DARPA по фотонике существовала до RISC-V и финансировала исследования в MIT в 2006 году. Исследование поддерживало разработку интегрированной кремниевой фотоники. Более поздние этапы финансирования в MIT и Беркли были использованы для создания прототипов чипов, которые включали ядра RISC-V в качестве инфраструктуры для демонстрации фотонных связей.</a:t>
            </a:r>
          </a:p>
          <a:p>
            <a:pPr marL="0" lvl="0" indent="0" algn="l" rtl="0">
              <a:spcBef>
                <a:spcPts val="0"/>
              </a:spcBef>
              <a:spcAft>
                <a:spcPts val="0"/>
              </a:spcAft>
              <a:buNone/>
            </a:pPr>
            <a:r>
              <a:rPr lang="ru-RU" dirty="0"/>
              <a:t>Лаборатория ASPIRE Lab финансировалась программой DARPA Power </a:t>
            </a:r>
            <a:r>
              <a:rPr lang="ru-RU" dirty="0" err="1"/>
              <a:t>Efficiency</a:t>
            </a:r>
            <a:r>
              <a:rPr lang="ru-RU" dirty="0"/>
              <a:t> Revolution </a:t>
            </a:r>
            <a:r>
              <a:rPr lang="ru-RU" dirty="0" err="1"/>
              <a:t>for</a:t>
            </a:r>
            <a:r>
              <a:rPr lang="ru-RU" dirty="0"/>
              <a:t> </a:t>
            </a:r>
            <a:r>
              <a:rPr lang="ru-RU" dirty="0" err="1"/>
              <a:t>Embedded</a:t>
            </a:r>
            <a:r>
              <a:rPr lang="ru-RU" dirty="0"/>
              <a:t> Computing Technologies (PERFECT). Целью программы была разработка революционных подходов, а также технологий и методов, обеспечивающих энергоэффективность, необходимую для встраиваемых вычислительных систем. Исследователи использовали системы на базе RISC-V для демонстрации идей этой программы.</a:t>
            </a:r>
          </a:p>
          <a:p>
            <a:pPr marL="0" lvl="0" indent="0" algn="l" rtl="0">
              <a:spcBef>
                <a:spcPts val="0"/>
              </a:spcBef>
              <a:spcAft>
                <a:spcPts val="0"/>
              </a:spcAft>
              <a:buNone/>
            </a:pPr>
            <a:r>
              <a:rPr lang="ru-RU" dirty="0"/>
              <a:t>Во всех этих финансируемых проектах спецификация RISC-V ISA и ядра RISC-V с открытым исходным кодом не являлись результатом гранта. RISC-V была просто инфраструктурой, отдельно разработанной для поддержки финансируемых исследований.</a:t>
            </a:r>
          </a:p>
          <a:p>
            <a:pPr marL="0" lvl="0" indent="0" algn="l" rtl="0">
              <a:spcBef>
                <a:spcPts val="0"/>
              </a:spcBef>
              <a:spcAft>
                <a:spcPts val="0"/>
              </a:spcAft>
              <a:buNone/>
            </a:pPr>
            <a:r>
              <a:rPr lang="ru-RU" dirty="0"/>
              <a:t>Хотя DARPA не финансировала первоначальное определение RISC-V ISA, ее финансирование сыграло значительную роль в его последующем развитии. В связанных статьях «о машине для голосования SSITH» и презентации Линтона Салмона для Министерства обороны США подробно описаны некоторые из областей, где исследования DARPA продолжают поддерживать RISC-V.</a:t>
            </a:r>
          </a:p>
          <a:p>
            <a:pPr marL="0" lvl="0" indent="0" algn="l" rtl="0">
              <a:spcBef>
                <a:spcPts val="0"/>
              </a:spcBef>
              <a:spcAft>
                <a:spcPts val="0"/>
              </a:spcAft>
              <a:buNone/>
            </a:pPr>
            <a:r>
              <a:rPr lang="ru-RU" dirty="0"/>
              <a:t>DARPA финансирует большой набор программ, связанных с аппаратными технологиями с открытым исходным кодом. RISC-V International никогда не получала финансирования от DARPA, а также не стремилась получить финансирование от какого-либо правительства.</a:t>
            </a:r>
          </a:p>
          <a:p>
            <a:pPr marL="0" lvl="0" indent="0" algn="l" rtl="0">
              <a:spcBef>
                <a:spcPts val="0"/>
              </a:spcBef>
              <a:spcAft>
                <a:spcPts val="0"/>
              </a:spcAft>
              <a:buNone/>
            </a:pPr>
            <a:endParaRPr lang="ru-RU" dirty="0"/>
          </a:p>
        </p:txBody>
      </p:sp>
    </p:spTree>
    <p:extLst>
      <p:ext uri="{BB962C8B-B14F-4D97-AF65-F5344CB8AC3E}">
        <p14:creationId xmlns:p14="http://schemas.microsoft.com/office/powerpoint/2010/main" val="2704410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27921d4871b_5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27921d4871b_5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dirty="0"/>
              <a:t>Как RISC-V получила свое название? Часть «RISC» достаточно очевидна, но почему она имеет номер 5, и почему это обозначено римской цифрой? Ответ кроется в сноске во введении к самой спецификации ISA:</a:t>
            </a:r>
          </a:p>
          <a:p>
            <a:pPr marL="0" lvl="0" indent="0" algn="l" rtl="0">
              <a:spcBef>
                <a:spcPts val="0"/>
              </a:spcBef>
              <a:spcAft>
                <a:spcPts val="0"/>
              </a:spcAft>
              <a:buNone/>
            </a:pPr>
            <a:r>
              <a:rPr lang="ru-RU" dirty="0"/>
              <a:t>Название RISC-V было выбрано, чтобы обозначить пятый крупный проект RISC ISA от UC </a:t>
            </a:r>
            <a:r>
              <a:rPr lang="ru-RU" dirty="0" err="1"/>
              <a:t>Berkeley</a:t>
            </a:r>
            <a:r>
              <a:rPr lang="ru-RU" dirty="0"/>
              <a:t> (первые четыре были «RISC-I », «RISC-II », «SOAR » и «SPUR »). Римская цифра "V" использовалась для обозначения "вариаций" и "векторов", поскольку поддержка различных архитектурных исследований, включая параллельные ускорители данных, является явной целью разработки ISA.</a:t>
            </a:r>
          </a:p>
        </p:txBody>
      </p:sp>
    </p:spTree>
    <p:extLst>
      <p:ext uri="{BB962C8B-B14F-4D97-AF65-F5344CB8AC3E}">
        <p14:creationId xmlns:p14="http://schemas.microsoft.com/office/powerpoint/2010/main" val="18902390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27921d4871b_5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27921d4871b_5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dirty="0"/>
              <a:t>Фонд RISC-V Foundation был основан в 2015 году для создания открытого, совместного сообщества разработчиков программного и аппаратного обеспечения на базе RISC-V ISA. Фонд (некоммерческая корпорация, контролируемая ее членами) руководил разработкой, чтобы способствовать первоначальному внедрению RISC-V ISA.</a:t>
            </a:r>
          </a:p>
          <a:p>
            <a:pPr marL="0" lvl="0" indent="0" algn="l" rtl="0">
              <a:spcBef>
                <a:spcPts val="0"/>
              </a:spcBef>
              <a:spcAft>
                <a:spcPts val="0"/>
              </a:spcAft>
              <a:buNone/>
            </a:pPr>
            <a:r>
              <a:rPr lang="ru-RU" dirty="0"/>
              <a:t>В течение 2018-2019 годов сообщество RISC-V размышляло о геополитическом ландшафте и слышало опасения со всего мира, что инвестиции в RISC-V должны быть обеспечены гарантиями непрерывного доступа к IP для обеспечения долгосрочных стратегических инвестиций. В декабре 2018 года на саммите впервые было заявлено о намерениях переехать из США. Размещение в Швейцарии позволяет снять опасения по поводу влияния политических потрясений на модель открытого сотрудничества. Будучи некоммерческой организацией, основанной на членстве, RISC-V International не имеет коммерческих интересов в продуктах или услугах. В США не было никаких экспортных ограничений на RISC-V, и это не нарушило законы США. Этот шаг не обходил никаких существующих ограничений, а скорее устранил неопределенность в будущем.</a:t>
            </a:r>
          </a:p>
          <a:p>
            <a:pPr marL="0" lvl="0" indent="0" algn="l" rtl="0">
              <a:spcBef>
                <a:spcPts val="0"/>
              </a:spcBef>
              <a:spcAft>
                <a:spcPts val="0"/>
              </a:spcAft>
              <a:buNone/>
            </a:pPr>
            <a:r>
              <a:rPr lang="ru-RU" dirty="0"/>
              <a:t>В марте 2020 года Международная ассоциация RISC-V была зарегистрирована в Швейцарии. Вместе с этим была введена новая, более инклюзивная структуру членства. Члены RISC-V International имеют доступ к спецификации и расширениям RISC-V ISA, а также к соответствующему оборудованию и программному обеспечению и участвуют в их разработке. У RISC-V есть Совет директоров, состоящий из представителей членов, а также Технический комитет, состоящий из руководителей рабочих групп.</a:t>
            </a:r>
          </a:p>
          <a:p>
            <a:pPr marL="0" lvl="0" indent="0" algn="l" rtl="0">
              <a:spcBef>
                <a:spcPts val="0"/>
              </a:spcBef>
              <a:spcAft>
                <a:spcPts val="0"/>
              </a:spcAft>
              <a:buNone/>
            </a:pPr>
            <a:r>
              <a:rPr lang="ru-RU" dirty="0"/>
              <a:t>Решение RISC-V International о регистрации в Швейцарии не связано с какой-либо одной страной, компанией, правительством или событием. Этот шаг отражает озабоченность сообщества снимает стратегические риски для сообщества, инвестирующего в RISC-V на следующие 50+ лет.</a:t>
            </a:r>
          </a:p>
          <a:p>
            <a:pPr marL="0" lvl="0" indent="0" algn="l" rtl="0">
              <a:spcBef>
                <a:spcPts val="0"/>
              </a:spcBef>
              <a:spcAft>
                <a:spcPts val="0"/>
              </a:spcAft>
              <a:buNone/>
            </a:pPr>
            <a:r>
              <a:rPr lang="ru-RU" dirty="0"/>
              <a:t>IP, предложенная и разработанная RISC-V International, хранится под лицензиями отраслевых и глобальных стандартов, которые уже открыты для использования любой компанией независимо от ее юрисдикции. Такое лицензирование представляет собой общий подход к открытому исходному коду для содействия сотрудничеству, которое не привязано к какому-либо географическому регулированию. IP с открытым исходным кодом не подлежит экспортному контролю.</a:t>
            </a:r>
          </a:p>
          <a:p>
            <a:pPr marL="0" lvl="0" indent="0" algn="l" rtl="0">
              <a:spcBef>
                <a:spcPts val="0"/>
              </a:spcBef>
              <a:spcAft>
                <a:spcPts val="0"/>
              </a:spcAft>
              <a:buNone/>
            </a:pPr>
            <a:r>
              <a:rPr lang="ru-RU" dirty="0"/>
              <a:t>Мы призываем организации, частных лиц и энтузиастов присоединиться к нашей экосистеме и вместе создать новую эру инноваций в области процессоров благодаря сотрудничеству на основе открытых стандартов и открытого исходного кода.</a:t>
            </a:r>
          </a:p>
        </p:txBody>
      </p:sp>
    </p:spTree>
    <p:extLst>
      <p:ext uri="{BB962C8B-B14F-4D97-AF65-F5344CB8AC3E}">
        <p14:creationId xmlns:p14="http://schemas.microsoft.com/office/powerpoint/2010/main" val="32764070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27921d4871b_5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27921d4871b_5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dirty="0"/>
              <a:t>RISC-V – это некоммерческая организация, основанная на членстве, которая управляется своими членами через представительное управление в Совете директоров, Техническом руководящем комитете и многих других рабочих комитетах.</a:t>
            </a:r>
          </a:p>
          <a:p>
            <a:pPr marL="0" lvl="0" indent="0" algn="l" rtl="0">
              <a:spcBef>
                <a:spcPts val="0"/>
              </a:spcBef>
              <a:spcAft>
                <a:spcPts val="0"/>
              </a:spcAft>
              <a:buNone/>
            </a:pPr>
            <a:r>
              <a:rPr lang="ru-RU" dirty="0"/>
              <a:t>Членство предлагается на различных уровнях, и члены получают множество преимуществ. Наиболее важным является то, что процесс членства обеспечивает защиту интеллектуальной собственности для всех членов, а также безопасность IP для самой RISC-V ISA, что является приоритетом RISC-V International. Все члены могут принимать полноценное участие в процессе технического развития, а также в администрировании проектов через различные рабочие группы и комитеты. Члены также могут участвовать в ряде ежегодных мероприятий и семинаров и оставаться на переднем крае развития RISC-V. Все преимущества описаны на странице членства.</a:t>
            </a:r>
          </a:p>
          <a:p>
            <a:pPr marL="0" lvl="0" indent="0" algn="l" rtl="0">
              <a:spcBef>
                <a:spcPts val="0"/>
              </a:spcBef>
              <a:spcAft>
                <a:spcPts val="0"/>
              </a:spcAft>
              <a:buNone/>
            </a:pPr>
            <a:r>
              <a:rPr lang="ru-RU" dirty="0"/>
              <a:t>Один из распространенных вопросов – почему RISC-V настаивает на членстве вместо того, чтобы открыть вклад и участие для широкой публики, как ядро Linux и многие другие проекты программного обеспечения с открытым исходным кодом. Основной причиной этого является только что упомянутая защита интеллектуальной собственности. Соглашение о членстве в RISC-V и устав ассоциации обеспечивают надежную защиту, но их сфера действия ограничена членами, которые фактически подписали соглашение.</a:t>
            </a:r>
          </a:p>
          <a:p>
            <a:pPr marL="0" lvl="0" indent="0" algn="l" rtl="0">
              <a:spcBef>
                <a:spcPts val="0"/>
              </a:spcBef>
              <a:spcAft>
                <a:spcPts val="0"/>
              </a:spcAft>
              <a:buNone/>
            </a:pPr>
            <a:r>
              <a:rPr lang="ru-RU" dirty="0"/>
              <a:t>Хотя активное участие в проекте ограничено членами по этой причине, RISC-V делает весь технический процесс прозрачным (только для чтения) для не членов, и предоставляет широкие возможности для обучения, а также набор публичных списков обсуждения, в которые часто вносят свой вклад опытные разработчики RISC-V.</a:t>
            </a:r>
          </a:p>
          <a:p>
            <a:pPr marL="0" lvl="0" indent="0" algn="l" rtl="0">
              <a:spcBef>
                <a:spcPts val="0"/>
              </a:spcBef>
              <a:spcAft>
                <a:spcPts val="0"/>
              </a:spcAft>
              <a:buNone/>
            </a:pPr>
            <a:r>
              <a:rPr lang="ru-RU" dirty="0"/>
              <a:t>Членство в RISC-V является бесплатным для отдельных людей, академических учреждений и некоммерческих организаций. Для коммерческих компаний доступны три уровня членства с ежегодными взносами, которые поддерживают постоянную коллективную поддержку, </a:t>
            </a:r>
          </a:p>
          <a:p>
            <a:pPr marL="0" lvl="0" indent="0" algn="l" rtl="0">
              <a:spcBef>
                <a:spcPts val="0"/>
              </a:spcBef>
              <a:spcAft>
                <a:spcPts val="0"/>
              </a:spcAft>
              <a:buNone/>
            </a:pPr>
            <a:r>
              <a:rPr lang="ru-RU" dirty="0"/>
              <a:t>развитие и продвижение RISC-V, а также программы, способствующие техническому развитию, включению в академическую среду, внедрению на рынок и популяризации в отрасли сообщества и членов RISC-V.</a:t>
            </a:r>
          </a:p>
          <a:p>
            <a:pPr marL="0" lvl="0" indent="0" algn="l" rtl="0">
              <a:spcBef>
                <a:spcPts val="0"/>
              </a:spcBef>
              <a:spcAft>
                <a:spcPts val="0"/>
              </a:spcAft>
              <a:buNone/>
            </a:pPr>
            <a:r>
              <a:rPr lang="ru-RU" dirty="0"/>
              <a:t>Участники становятся Премьер-членами, чтобы иметь место за столом управления RISC-V. Премьер-члены TSC получают место в Техническом руководящем комитете (TSC), который управляет техническим процессом, а полноправные члены уровня Премьер получают место в Совете директоров, а также в TSC.</a:t>
            </a:r>
          </a:p>
          <a:p>
            <a:pPr marL="0" lvl="0" indent="0" algn="l" rtl="0">
              <a:spcBef>
                <a:spcPts val="0"/>
              </a:spcBef>
              <a:spcAft>
                <a:spcPts val="0"/>
              </a:spcAft>
              <a:buNone/>
            </a:pPr>
            <a:r>
              <a:rPr lang="ru-RU" dirty="0"/>
              <a:t>Стратегические члены составляют наибольшую часть членов RISC-V. В их число входят компании из десятков отраслей промышленности, а также ряд академических учреждений, желающих оказать RISC-V финансовую поддержку. Стратегические члены платят взносы в зависимости от размера организации. При этом существует четыре уровня таких взносов. Стратегические члены ежегодно избирают трех представителей в Совет директоров.</a:t>
            </a:r>
          </a:p>
          <a:p>
            <a:pPr marL="0" lvl="0" indent="0" algn="l" rtl="0">
              <a:spcBef>
                <a:spcPts val="0"/>
              </a:spcBef>
              <a:spcAft>
                <a:spcPts val="0"/>
              </a:spcAft>
              <a:buNone/>
            </a:pPr>
            <a:r>
              <a:rPr lang="ru-RU" dirty="0"/>
              <a:t>Общественные организации включают академические и некоммерческие организации, многие из которых также участвуют в специальной группе </a:t>
            </a:r>
            <a:r>
              <a:rPr lang="ru-RU" dirty="0" err="1"/>
              <a:t>Academia</a:t>
            </a:r>
            <a:r>
              <a:rPr lang="ru-RU" dirty="0"/>
              <a:t> &amp; </a:t>
            </a:r>
            <a:r>
              <a:rPr lang="ru-RU" dirty="0" err="1"/>
              <a:t>Training</a:t>
            </a:r>
            <a:r>
              <a:rPr lang="ru-RU" dirty="0"/>
              <a:t> Special </a:t>
            </a:r>
            <a:r>
              <a:rPr lang="ru-RU" dirty="0" err="1"/>
              <a:t>Interest</a:t>
            </a:r>
            <a:r>
              <a:rPr lang="ru-RU" dirty="0"/>
              <a:t> Group для обмена идеями и учебными материалами. Общественные организации не платят взносов, хотя многие из них предпочитают спонсировать мероприятия RISC-V. Организации сообщества ежегодно избирают одного представителя в Совет директоров от своей группы.</a:t>
            </a:r>
          </a:p>
          <a:p>
            <a:pPr marL="0" lvl="0" indent="0" algn="l" rtl="0">
              <a:spcBef>
                <a:spcPts val="0"/>
              </a:spcBef>
              <a:spcAft>
                <a:spcPts val="0"/>
              </a:spcAft>
              <a:buNone/>
            </a:pPr>
            <a:r>
              <a:rPr lang="ru-RU" dirty="0"/>
              <a:t>Все организационные члены – Премьер, Стратегические и Общественные организации – имеют доступ к торговой марке RISC-V, которая включает название и логотип RISC-V.</a:t>
            </a:r>
          </a:p>
          <a:p>
            <a:pPr marL="0" lvl="0" indent="0" algn="l" rtl="0">
              <a:spcBef>
                <a:spcPts val="0"/>
              </a:spcBef>
              <a:spcAft>
                <a:spcPts val="0"/>
              </a:spcAft>
              <a:buNone/>
            </a:pPr>
            <a:r>
              <a:rPr lang="ru-RU" dirty="0"/>
              <a:t>Индивидуальные члены сообщества – одни из самых активных членов сообщества RISC-V. Они активно участвуют во всех технических и нетехнических рабочих группах и группах по особым интересам. Индивидуальные члены сообщества не платят взносов и ежегодно избирают одного представителя в Совет директоров от своей группы. Отдельные лица не имеют доступа к торговой марке RISC-V, но многие из них способны убедить своих работодателей или другие организации, с которыми они связаны, присоединиться к RISC-V в качестве организации.</a:t>
            </a:r>
          </a:p>
          <a:p>
            <a:pPr marL="0" lvl="0" indent="0" algn="l" rtl="0">
              <a:spcBef>
                <a:spcPts val="0"/>
              </a:spcBef>
              <a:spcAft>
                <a:spcPts val="0"/>
              </a:spcAft>
              <a:buNone/>
            </a:pPr>
            <a:endParaRPr lang="ru-RU" dirty="0"/>
          </a:p>
        </p:txBody>
      </p:sp>
    </p:spTree>
    <p:extLst>
      <p:ext uri="{BB962C8B-B14F-4D97-AF65-F5344CB8AC3E}">
        <p14:creationId xmlns:p14="http://schemas.microsoft.com/office/powerpoint/2010/main" val="131851194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13"/>
        <p:cNvGrpSpPr/>
        <p:nvPr/>
      </p:nvGrpSpPr>
      <p:grpSpPr>
        <a:xfrm>
          <a:off x="0" y="0"/>
          <a:ext cx="0" cy="0"/>
          <a:chOff x="0" y="0"/>
          <a:chExt cx="0" cy="0"/>
        </a:xfrm>
      </p:grpSpPr>
      <p:pic>
        <p:nvPicPr>
          <p:cNvPr id="14" name="Google Shape;14;p2"/>
          <p:cNvPicPr preferRelativeResize="0"/>
          <p:nvPr/>
        </p:nvPicPr>
        <p:blipFill rotWithShape="1">
          <a:blip r:embed="rId3">
            <a:alphaModFix/>
          </a:blip>
          <a:srcRect/>
          <a:stretch/>
        </p:blipFill>
        <p:spPr>
          <a:xfrm>
            <a:off x="0" y="0"/>
            <a:ext cx="9144002" cy="5143501"/>
          </a:xfrm>
          <a:prstGeom prst="rect">
            <a:avLst/>
          </a:prstGeom>
          <a:noFill/>
          <a:ln>
            <a:noFill/>
          </a:ln>
        </p:spPr>
      </p:pic>
      <p:pic>
        <p:nvPicPr>
          <p:cNvPr id="15" name="Google Shape;15;p2"/>
          <p:cNvPicPr preferRelativeResize="0"/>
          <p:nvPr/>
        </p:nvPicPr>
        <p:blipFill rotWithShape="1">
          <a:blip r:embed="rId4">
            <a:alphaModFix/>
          </a:blip>
          <a:srcRect/>
          <a:stretch/>
        </p:blipFill>
        <p:spPr>
          <a:xfrm>
            <a:off x="4648697" y="511916"/>
            <a:ext cx="3737767" cy="4119669"/>
          </a:xfrm>
          <a:prstGeom prst="rect">
            <a:avLst/>
          </a:prstGeom>
          <a:noFill/>
          <a:ln>
            <a:noFill/>
          </a:ln>
        </p:spPr>
      </p:pic>
      <p:pic>
        <p:nvPicPr>
          <p:cNvPr id="16" name="Google Shape;16;p2"/>
          <p:cNvPicPr preferRelativeResize="0"/>
          <p:nvPr/>
        </p:nvPicPr>
        <p:blipFill rotWithShape="1">
          <a:blip r:embed="rId5">
            <a:alphaModFix/>
          </a:blip>
          <a:srcRect/>
          <a:stretch/>
        </p:blipFill>
        <p:spPr>
          <a:xfrm>
            <a:off x="504825" y="481589"/>
            <a:ext cx="3095625" cy="247650"/>
          </a:xfrm>
          <a:prstGeom prst="rect">
            <a:avLst/>
          </a:prstGeom>
          <a:noFill/>
          <a:ln>
            <a:noFill/>
          </a:ln>
        </p:spPr>
      </p:pic>
      <p:sp>
        <p:nvSpPr>
          <p:cNvPr id="17" name="Google Shape;17;p2"/>
          <p:cNvSpPr txBox="1">
            <a:spLocks noGrp="1"/>
          </p:cNvSpPr>
          <p:nvPr>
            <p:ph type="title"/>
          </p:nvPr>
        </p:nvSpPr>
        <p:spPr>
          <a:xfrm>
            <a:off x="386150" y="1946200"/>
            <a:ext cx="4487100" cy="13206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2700"/>
              <a:buNone/>
              <a:defRPr sz="2700">
                <a:solidFill>
                  <a:schemeClr val="lt1"/>
                </a:solidFill>
              </a:defRPr>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a:endParaRPr/>
          </a:p>
        </p:txBody>
      </p:sp>
      <p:sp>
        <p:nvSpPr>
          <p:cNvPr id="18" name="Google Shape;18;p2"/>
          <p:cNvSpPr txBox="1">
            <a:spLocks noGrp="1"/>
          </p:cNvSpPr>
          <p:nvPr>
            <p:ph type="subTitle" idx="1"/>
          </p:nvPr>
        </p:nvSpPr>
        <p:spPr>
          <a:xfrm>
            <a:off x="393875" y="4154950"/>
            <a:ext cx="2471400" cy="4092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000"/>
              <a:buNone/>
              <a:defRPr sz="1200">
                <a:solidFill>
                  <a:schemeClr val="lt1"/>
                </a:solidFill>
              </a:defRPr>
            </a:lvl1pPr>
            <a:lvl2pPr lvl="1">
              <a:spcBef>
                <a:spcPts val="0"/>
              </a:spcBef>
              <a:spcAft>
                <a:spcPts val="0"/>
              </a:spcAft>
              <a:buSzPts val="1000"/>
              <a:buNone/>
              <a:defRPr/>
            </a:lvl2pPr>
            <a:lvl3pPr lvl="2">
              <a:spcBef>
                <a:spcPts val="0"/>
              </a:spcBef>
              <a:spcAft>
                <a:spcPts val="0"/>
              </a:spcAft>
              <a:buSzPts val="800"/>
              <a:buNone/>
              <a:defRPr/>
            </a:lvl3pPr>
            <a:lvl4pPr lvl="3">
              <a:spcBef>
                <a:spcPts val="0"/>
              </a:spcBef>
              <a:spcAft>
                <a:spcPts val="0"/>
              </a:spcAft>
              <a:buSzPts val="1000"/>
              <a:buNone/>
              <a:defRPr/>
            </a:lvl4pPr>
            <a:lvl5pPr lvl="4">
              <a:spcBef>
                <a:spcPts val="0"/>
              </a:spcBef>
              <a:spcAft>
                <a:spcPts val="0"/>
              </a:spcAft>
              <a:buSzPts val="800"/>
              <a:buNone/>
              <a:defRPr/>
            </a:lvl5pPr>
            <a:lvl6pPr lvl="5">
              <a:spcBef>
                <a:spcPts val="0"/>
              </a:spcBef>
              <a:spcAft>
                <a:spcPts val="0"/>
              </a:spcAft>
              <a:buSzPts val="1000"/>
              <a:buNone/>
              <a:defRPr/>
            </a:lvl6pPr>
            <a:lvl7pPr lvl="6">
              <a:spcBef>
                <a:spcPts val="0"/>
              </a:spcBef>
              <a:spcAft>
                <a:spcPts val="0"/>
              </a:spcAft>
              <a:buSzPts val="800"/>
              <a:buNone/>
              <a:defRPr/>
            </a:lvl7pPr>
            <a:lvl8pPr lvl="7">
              <a:spcBef>
                <a:spcPts val="0"/>
              </a:spcBef>
              <a:spcAft>
                <a:spcPts val="0"/>
              </a:spcAft>
              <a:buSzPts val="1000"/>
              <a:buNone/>
              <a:defRPr/>
            </a:lvl8pPr>
            <a:lvl9pPr lvl="8">
              <a:spcBef>
                <a:spcPts val="0"/>
              </a:spcBef>
              <a:spcAft>
                <a:spcPts val="0"/>
              </a:spcAft>
              <a:buSzPts val="8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6"/>
        <p:cNvGrpSpPr/>
        <p:nvPr/>
      </p:nvGrpSpPr>
      <p:grpSpPr>
        <a:xfrm>
          <a:off x="0" y="0"/>
          <a:ext cx="0" cy="0"/>
          <a:chOff x="0" y="0"/>
          <a:chExt cx="0" cy="0"/>
        </a:xfrm>
      </p:grpSpPr>
      <p:sp>
        <p:nvSpPr>
          <p:cNvPr id="177" name="Google Shape;177;p8"/>
          <p:cNvSpPr txBox="1">
            <a:spLocks noGrp="1"/>
          </p:cNvSpPr>
          <p:nvPr>
            <p:ph type="title"/>
          </p:nvPr>
        </p:nvSpPr>
        <p:spPr>
          <a:xfrm>
            <a:off x="311700" y="445025"/>
            <a:ext cx="6977100" cy="318600"/>
          </a:xfrm>
          <a:prstGeom prst="rect">
            <a:avLst/>
          </a:prstGeom>
        </p:spPr>
        <p:txBody>
          <a:bodyPr spcFirstLastPara="1" wrap="square" lIns="91425" tIns="91425" rIns="91425" bIns="91425" anchor="t" anchorCtr="0">
            <a:normAutofit/>
          </a:bodyPr>
          <a:lstStyle>
            <a:lvl1pPr lvl="0">
              <a:spcBef>
                <a:spcPts val="0"/>
              </a:spcBef>
              <a:spcAft>
                <a:spcPts val="0"/>
              </a:spcAft>
              <a:buSzPts val="1500"/>
              <a:buNone/>
              <a:defRPr/>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a:endParaRPr/>
          </a:p>
        </p:txBody>
      </p:sp>
      <p:sp>
        <p:nvSpPr>
          <p:cNvPr id="178" name="Google Shape;178;p8"/>
          <p:cNvSpPr txBox="1">
            <a:spLocks noGrp="1"/>
          </p:cNvSpPr>
          <p:nvPr>
            <p:ph type="body" idx="1"/>
          </p:nvPr>
        </p:nvSpPr>
        <p:spPr>
          <a:xfrm>
            <a:off x="456075" y="943200"/>
            <a:ext cx="8220000" cy="3729600"/>
          </a:xfrm>
          <a:prstGeom prst="rect">
            <a:avLst/>
          </a:prstGeom>
        </p:spPr>
        <p:txBody>
          <a:bodyPr spcFirstLastPara="1" wrap="square" lIns="91425" tIns="91425" rIns="91425" bIns="91425" anchor="t" anchorCtr="0">
            <a:normAutofit/>
          </a:bodyPr>
          <a:lstStyle>
            <a:lvl1pPr marL="457200" lvl="0" indent="-279400">
              <a:spcBef>
                <a:spcPts val="0"/>
              </a:spcBef>
              <a:spcAft>
                <a:spcPts val="0"/>
              </a:spcAft>
              <a:buSzPts val="800"/>
              <a:buChar char="☐"/>
              <a:defRPr/>
            </a:lvl1pPr>
            <a:lvl2pPr marL="914400" lvl="1" indent="-292100">
              <a:spcBef>
                <a:spcPts val="0"/>
              </a:spcBef>
              <a:spcAft>
                <a:spcPts val="0"/>
              </a:spcAft>
              <a:buSzPts val="1000"/>
              <a:buChar char="■"/>
              <a:defRPr/>
            </a:lvl2pPr>
            <a:lvl3pPr marL="1371600" lvl="2" indent="-279400">
              <a:spcBef>
                <a:spcPts val="0"/>
              </a:spcBef>
              <a:spcAft>
                <a:spcPts val="0"/>
              </a:spcAft>
              <a:buSzPts val="800"/>
              <a:buChar char="☐"/>
              <a:defRPr/>
            </a:lvl3pPr>
            <a:lvl4pPr marL="1828800" lvl="3" indent="-292100">
              <a:spcBef>
                <a:spcPts val="0"/>
              </a:spcBef>
              <a:spcAft>
                <a:spcPts val="0"/>
              </a:spcAft>
              <a:buClr>
                <a:srgbClr val="283272"/>
              </a:buClr>
              <a:buSzPts val="1000"/>
              <a:buChar char="■"/>
              <a:defRPr/>
            </a:lvl4pPr>
            <a:lvl5pPr marL="2286000" lvl="4" indent="-279400">
              <a:spcBef>
                <a:spcPts val="0"/>
              </a:spcBef>
              <a:spcAft>
                <a:spcPts val="0"/>
              </a:spcAft>
              <a:buClr>
                <a:srgbClr val="283272"/>
              </a:buClr>
              <a:buSzPts val="800"/>
              <a:buChar char="☐"/>
              <a:defRPr/>
            </a:lvl5pPr>
            <a:lvl6pPr marL="2743200" lvl="5" indent="-292100">
              <a:spcBef>
                <a:spcPts val="0"/>
              </a:spcBef>
              <a:spcAft>
                <a:spcPts val="0"/>
              </a:spcAft>
              <a:buClr>
                <a:srgbClr val="283272"/>
              </a:buClr>
              <a:buSzPts val="1000"/>
              <a:buChar char="■"/>
              <a:defRPr/>
            </a:lvl6pPr>
            <a:lvl7pPr marL="3200400" lvl="6" indent="-279400">
              <a:spcBef>
                <a:spcPts val="0"/>
              </a:spcBef>
              <a:spcAft>
                <a:spcPts val="0"/>
              </a:spcAft>
              <a:buClr>
                <a:srgbClr val="283272"/>
              </a:buClr>
              <a:buSzPts val="800"/>
              <a:buChar char="☐"/>
              <a:defRPr/>
            </a:lvl7pPr>
            <a:lvl8pPr marL="3657600" lvl="7" indent="-292100">
              <a:spcBef>
                <a:spcPts val="0"/>
              </a:spcBef>
              <a:spcAft>
                <a:spcPts val="0"/>
              </a:spcAft>
              <a:buClr>
                <a:srgbClr val="283272"/>
              </a:buClr>
              <a:buSzPts val="1000"/>
              <a:buChar char="■"/>
              <a:defRPr/>
            </a:lvl8pPr>
            <a:lvl9pPr marL="4114800" lvl="8" indent="-279400">
              <a:spcBef>
                <a:spcPts val="0"/>
              </a:spcBef>
              <a:spcAft>
                <a:spcPts val="0"/>
              </a:spcAft>
              <a:buClr>
                <a:srgbClr val="283272"/>
              </a:buClr>
              <a:buSzPts val="800"/>
              <a:buChar char="☐"/>
              <a:defRPr/>
            </a:lvl9pPr>
          </a:lstStyle>
          <a:p>
            <a:endParaRPr/>
          </a:p>
        </p:txBody>
      </p:sp>
      <p:sp>
        <p:nvSpPr>
          <p:cNvPr id="179" name="Google Shape;179;p8"/>
          <p:cNvSpPr txBox="1">
            <a:spLocks noGrp="1"/>
          </p:cNvSpPr>
          <p:nvPr>
            <p:ph type="title" idx="2"/>
          </p:nvPr>
        </p:nvSpPr>
        <p:spPr>
          <a:xfrm>
            <a:off x="313200" y="247125"/>
            <a:ext cx="4563300" cy="239400"/>
          </a:xfrm>
          <a:prstGeom prst="rect">
            <a:avLst/>
          </a:prstGeom>
        </p:spPr>
        <p:txBody>
          <a:bodyPr spcFirstLastPara="1" wrap="square" lIns="91425" tIns="91425" rIns="91425" bIns="91425" anchor="t" anchorCtr="0">
            <a:normAutofit/>
          </a:bodyPr>
          <a:lstStyle>
            <a:lvl1pPr lvl="0">
              <a:spcBef>
                <a:spcPts val="0"/>
              </a:spcBef>
              <a:spcAft>
                <a:spcPts val="0"/>
              </a:spcAft>
              <a:buSzPts val="800"/>
              <a:buFont typeface="Nunito Sans Light"/>
              <a:buNone/>
              <a:defRPr sz="800" b="0">
                <a:latin typeface="Nunito Sans Light"/>
                <a:ea typeface="Nunito Sans Light"/>
                <a:cs typeface="Nunito Sans Light"/>
                <a:sym typeface="Nunito Sans Light"/>
              </a:defRPr>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85"/>
        <p:cNvGrpSpPr/>
        <p:nvPr/>
      </p:nvGrpSpPr>
      <p:grpSpPr>
        <a:xfrm>
          <a:off x="0" y="0"/>
          <a:ext cx="0" cy="0"/>
          <a:chOff x="0" y="0"/>
          <a:chExt cx="0" cy="0"/>
        </a:xfrm>
      </p:grpSpPr>
      <p:sp>
        <p:nvSpPr>
          <p:cNvPr id="186" name="Google Shape;186;p10"/>
          <p:cNvSpPr txBox="1">
            <a:spLocks noGrp="1"/>
          </p:cNvSpPr>
          <p:nvPr>
            <p:ph type="title"/>
          </p:nvPr>
        </p:nvSpPr>
        <p:spPr>
          <a:xfrm>
            <a:off x="311700" y="445025"/>
            <a:ext cx="6977100" cy="318600"/>
          </a:xfrm>
          <a:prstGeom prst="rect">
            <a:avLst/>
          </a:prstGeom>
        </p:spPr>
        <p:txBody>
          <a:bodyPr spcFirstLastPara="1" wrap="square" lIns="91425" tIns="91425" rIns="91425" bIns="91425" anchor="t" anchorCtr="0">
            <a:normAutofit/>
          </a:bodyPr>
          <a:lstStyle>
            <a:lvl1pPr lvl="0">
              <a:spcBef>
                <a:spcPts val="0"/>
              </a:spcBef>
              <a:spcAft>
                <a:spcPts val="0"/>
              </a:spcAft>
              <a:buSzPts val="1500"/>
              <a:buNone/>
              <a:defRPr/>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a:endParaRPr/>
          </a:p>
        </p:txBody>
      </p:sp>
      <p:sp>
        <p:nvSpPr>
          <p:cNvPr id="187" name="Google Shape;187;p10"/>
          <p:cNvSpPr txBox="1">
            <a:spLocks noGrp="1"/>
          </p:cNvSpPr>
          <p:nvPr>
            <p:ph type="title" idx="2"/>
          </p:nvPr>
        </p:nvSpPr>
        <p:spPr>
          <a:xfrm>
            <a:off x="313200" y="247125"/>
            <a:ext cx="4563300" cy="239400"/>
          </a:xfrm>
          <a:prstGeom prst="rect">
            <a:avLst/>
          </a:prstGeom>
        </p:spPr>
        <p:txBody>
          <a:bodyPr spcFirstLastPara="1" wrap="square" lIns="91425" tIns="91425" rIns="91425" bIns="91425" anchor="t" anchorCtr="0">
            <a:normAutofit/>
          </a:bodyPr>
          <a:lstStyle>
            <a:lvl1pPr lvl="0" rtl="0">
              <a:spcBef>
                <a:spcPts val="0"/>
              </a:spcBef>
              <a:spcAft>
                <a:spcPts val="0"/>
              </a:spcAft>
              <a:buSzPts val="800"/>
              <a:buFont typeface="Nunito Sans Light"/>
              <a:buNone/>
              <a:defRPr sz="800" b="0">
                <a:latin typeface="Nunito Sans Light"/>
                <a:ea typeface="Nunito Sans Light"/>
                <a:cs typeface="Nunito Sans Light"/>
                <a:sym typeface="Nunito Sans Light"/>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07"/>
        <p:cNvGrpSpPr/>
        <p:nvPr/>
      </p:nvGrpSpPr>
      <p:grpSpPr>
        <a:xfrm>
          <a:off x="0" y="0"/>
          <a:ext cx="0" cy="0"/>
          <a:chOff x="0" y="0"/>
          <a:chExt cx="0" cy="0"/>
        </a:xfrm>
      </p:grpSpPr>
      <p:sp>
        <p:nvSpPr>
          <p:cNvPr id="208" name="Google Shape;208;p15"/>
          <p:cNvSpPr txBox="1">
            <a:spLocks noGrp="1"/>
          </p:cNvSpPr>
          <p:nvPr>
            <p:ph type="body" idx="1"/>
          </p:nvPr>
        </p:nvSpPr>
        <p:spPr>
          <a:xfrm>
            <a:off x="4572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800"/>
              <a:buNone/>
              <a:defRPr/>
            </a:lvl1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09"/>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Финальный слайд">
  <p:cSld name="CUSTOM">
    <p:bg>
      <p:bgPr>
        <a:blipFill>
          <a:blip r:embed="rId2">
            <a:alphaModFix/>
          </a:blip>
          <a:stretch>
            <a:fillRect/>
          </a:stretch>
        </a:blipFill>
        <a:effectLst/>
      </p:bgPr>
    </p:bg>
    <p:spTree>
      <p:nvGrpSpPr>
        <p:cNvPr id="1" name="Shape 210"/>
        <p:cNvGrpSpPr/>
        <p:nvPr/>
      </p:nvGrpSpPr>
      <p:grpSpPr>
        <a:xfrm>
          <a:off x="0" y="0"/>
          <a:ext cx="0" cy="0"/>
          <a:chOff x="0" y="0"/>
          <a:chExt cx="0" cy="0"/>
        </a:xfrm>
      </p:grpSpPr>
      <p:pic>
        <p:nvPicPr>
          <p:cNvPr id="211" name="Google Shape;211;p17"/>
          <p:cNvPicPr preferRelativeResize="0"/>
          <p:nvPr/>
        </p:nvPicPr>
        <p:blipFill rotWithShape="1">
          <a:blip r:embed="rId3">
            <a:alphaModFix/>
          </a:blip>
          <a:srcRect/>
          <a:stretch/>
        </p:blipFill>
        <p:spPr>
          <a:xfrm>
            <a:off x="0" y="0"/>
            <a:ext cx="9144002" cy="5143501"/>
          </a:xfrm>
          <a:prstGeom prst="rect">
            <a:avLst/>
          </a:prstGeom>
          <a:noFill/>
          <a:ln>
            <a:noFill/>
          </a:ln>
        </p:spPr>
      </p:pic>
      <p:pic>
        <p:nvPicPr>
          <p:cNvPr id="212" name="Google Shape;212;p17"/>
          <p:cNvPicPr preferRelativeResize="0"/>
          <p:nvPr/>
        </p:nvPicPr>
        <p:blipFill rotWithShape="1">
          <a:blip r:embed="rId4">
            <a:alphaModFix/>
          </a:blip>
          <a:srcRect/>
          <a:stretch/>
        </p:blipFill>
        <p:spPr>
          <a:xfrm>
            <a:off x="2703118" y="511916"/>
            <a:ext cx="3737767" cy="4119669"/>
          </a:xfrm>
          <a:prstGeom prst="rect">
            <a:avLst/>
          </a:prstGeom>
          <a:noFill/>
          <a:ln>
            <a:noFill/>
          </a:ln>
        </p:spPr>
      </p:pic>
      <p:pic>
        <p:nvPicPr>
          <p:cNvPr id="213" name="Google Shape;213;p17"/>
          <p:cNvPicPr preferRelativeResize="0"/>
          <p:nvPr/>
        </p:nvPicPr>
        <p:blipFill rotWithShape="1">
          <a:blip r:embed="rId5">
            <a:alphaModFix/>
          </a:blip>
          <a:srcRect/>
          <a:stretch/>
        </p:blipFill>
        <p:spPr>
          <a:xfrm>
            <a:off x="504825" y="481589"/>
            <a:ext cx="3095625" cy="24765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6977100" cy="3186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rgbClr val="283272"/>
              </a:buClr>
              <a:buSzPts val="1500"/>
              <a:buFont typeface="Nunito Sans"/>
              <a:buNone/>
              <a:defRPr sz="1500" b="1">
                <a:solidFill>
                  <a:srgbClr val="283272"/>
                </a:solidFill>
                <a:latin typeface="Nunito Sans"/>
                <a:ea typeface="Nunito Sans"/>
                <a:cs typeface="Nunito Sans"/>
                <a:sym typeface="Nunito Sans"/>
              </a:defRPr>
            </a:lvl1pPr>
            <a:lvl2pPr lvl="1">
              <a:spcBef>
                <a:spcPts val="0"/>
              </a:spcBef>
              <a:spcAft>
                <a:spcPts val="0"/>
              </a:spcAft>
              <a:buClr>
                <a:schemeClr val="dk1"/>
              </a:buClr>
              <a:buSzPts val="1500"/>
              <a:buFont typeface="Nunito Sans"/>
              <a:buNone/>
              <a:defRPr sz="1500" b="1">
                <a:solidFill>
                  <a:schemeClr val="dk1"/>
                </a:solidFill>
                <a:latin typeface="Nunito Sans"/>
                <a:ea typeface="Nunito Sans"/>
                <a:cs typeface="Nunito Sans"/>
                <a:sym typeface="Nunito Sans"/>
              </a:defRPr>
            </a:lvl2pPr>
            <a:lvl3pPr lvl="2">
              <a:spcBef>
                <a:spcPts val="0"/>
              </a:spcBef>
              <a:spcAft>
                <a:spcPts val="0"/>
              </a:spcAft>
              <a:buClr>
                <a:schemeClr val="dk1"/>
              </a:buClr>
              <a:buSzPts val="1500"/>
              <a:buFont typeface="Nunito Sans"/>
              <a:buNone/>
              <a:defRPr sz="1500" b="1">
                <a:solidFill>
                  <a:schemeClr val="dk1"/>
                </a:solidFill>
                <a:latin typeface="Nunito Sans"/>
                <a:ea typeface="Nunito Sans"/>
                <a:cs typeface="Nunito Sans"/>
                <a:sym typeface="Nunito Sans"/>
              </a:defRPr>
            </a:lvl3pPr>
            <a:lvl4pPr lvl="3">
              <a:spcBef>
                <a:spcPts val="0"/>
              </a:spcBef>
              <a:spcAft>
                <a:spcPts val="0"/>
              </a:spcAft>
              <a:buClr>
                <a:schemeClr val="dk1"/>
              </a:buClr>
              <a:buSzPts val="1500"/>
              <a:buFont typeface="Nunito Sans"/>
              <a:buNone/>
              <a:defRPr sz="1500" b="1">
                <a:solidFill>
                  <a:schemeClr val="dk1"/>
                </a:solidFill>
                <a:latin typeface="Nunito Sans"/>
                <a:ea typeface="Nunito Sans"/>
                <a:cs typeface="Nunito Sans"/>
                <a:sym typeface="Nunito Sans"/>
              </a:defRPr>
            </a:lvl4pPr>
            <a:lvl5pPr lvl="4">
              <a:spcBef>
                <a:spcPts val="0"/>
              </a:spcBef>
              <a:spcAft>
                <a:spcPts val="0"/>
              </a:spcAft>
              <a:buClr>
                <a:schemeClr val="dk1"/>
              </a:buClr>
              <a:buSzPts val="1500"/>
              <a:buFont typeface="Nunito Sans"/>
              <a:buNone/>
              <a:defRPr sz="1500" b="1">
                <a:solidFill>
                  <a:schemeClr val="dk1"/>
                </a:solidFill>
                <a:latin typeface="Nunito Sans"/>
                <a:ea typeface="Nunito Sans"/>
                <a:cs typeface="Nunito Sans"/>
                <a:sym typeface="Nunito Sans"/>
              </a:defRPr>
            </a:lvl5pPr>
            <a:lvl6pPr lvl="5">
              <a:spcBef>
                <a:spcPts val="0"/>
              </a:spcBef>
              <a:spcAft>
                <a:spcPts val="0"/>
              </a:spcAft>
              <a:buClr>
                <a:schemeClr val="dk1"/>
              </a:buClr>
              <a:buSzPts val="1500"/>
              <a:buFont typeface="Nunito Sans"/>
              <a:buNone/>
              <a:defRPr sz="1500" b="1">
                <a:solidFill>
                  <a:schemeClr val="dk1"/>
                </a:solidFill>
                <a:latin typeface="Nunito Sans"/>
                <a:ea typeface="Nunito Sans"/>
                <a:cs typeface="Nunito Sans"/>
                <a:sym typeface="Nunito Sans"/>
              </a:defRPr>
            </a:lvl6pPr>
            <a:lvl7pPr lvl="6">
              <a:spcBef>
                <a:spcPts val="0"/>
              </a:spcBef>
              <a:spcAft>
                <a:spcPts val="0"/>
              </a:spcAft>
              <a:buClr>
                <a:schemeClr val="dk1"/>
              </a:buClr>
              <a:buSzPts val="1500"/>
              <a:buFont typeface="Nunito Sans"/>
              <a:buNone/>
              <a:defRPr sz="1500" b="1">
                <a:solidFill>
                  <a:schemeClr val="dk1"/>
                </a:solidFill>
                <a:latin typeface="Nunito Sans"/>
                <a:ea typeface="Nunito Sans"/>
                <a:cs typeface="Nunito Sans"/>
                <a:sym typeface="Nunito Sans"/>
              </a:defRPr>
            </a:lvl7pPr>
            <a:lvl8pPr lvl="7">
              <a:spcBef>
                <a:spcPts val="0"/>
              </a:spcBef>
              <a:spcAft>
                <a:spcPts val="0"/>
              </a:spcAft>
              <a:buClr>
                <a:schemeClr val="dk1"/>
              </a:buClr>
              <a:buSzPts val="1500"/>
              <a:buFont typeface="Nunito Sans"/>
              <a:buNone/>
              <a:defRPr sz="1500" b="1">
                <a:solidFill>
                  <a:schemeClr val="dk1"/>
                </a:solidFill>
                <a:latin typeface="Nunito Sans"/>
                <a:ea typeface="Nunito Sans"/>
                <a:cs typeface="Nunito Sans"/>
                <a:sym typeface="Nunito Sans"/>
              </a:defRPr>
            </a:lvl8pPr>
            <a:lvl9pPr lvl="8">
              <a:spcBef>
                <a:spcPts val="0"/>
              </a:spcBef>
              <a:spcAft>
                <a:spcPts val="0"/>
              </a:spcAft>
              <a:buClr>
                <a:schemeClr val="dk1"/>
              </a:buClr>
              <a:buSzPts val="1500"/>
              <a:buFont typeface="Nunito Sans"/>
              <a:buNone/>
              <a:defRPr sz="1500" b="1">
                <a:solidFill>
                  <a:schemeClr val="dk1"/>
                </a:solidFill>
                <a:latin typeface="Nunito Sans"/>
                <a:ea typeface="Nunito Sans"/>
                <a:cs typeface="Nunito Sans"/>
                <a:sym typeface="Nunito Sans"/>
              </a:defRPr>
            </a:lvl9pPr>
          </a:lstStyle>
          <a:p>
            <a:endParaRPr/>
          </a:p>
        </p:txBody>
      </p:sp>
      <p:sp>
        <p:nvSpPr>
          <p:cNvPr id="7" name="Google Shape;7;p1"/>
          <p:cNvSpPr txBox="1">
            <a:spLocks noGrp="1"/>
          </p:cNvSpPr>
          <p:nvPr>
            <p:ph type="body" idx="1"/>
          </p:nvPr>
        </p:nvSpPr>
        <p:spPr>
          <a:xfrm>
            <a:off x="456075" y="943200"/>
            <a:ext cx="8220000" cy="3729600"/>
          </a:xfrm>
          <a:prstGeom prst="rect">
            <a:avLst/>
          </a:prstGeom>
          <a:noFill/>
          <a:ln>
            <a:noFill/>
          </a:ln>
        </p:spPr>
        <p:txBody>
          <a:bodyPr spcFirstLastPara="1" wrap="square" lIns="91425" tIns="91425" rIns="91425" bIns="91425" anchor="t" anchorCtr="0">
            <a:normAutofit/>
          </a:bodyPr>
          <a:lstStyle>
            <a:lvl1pPr marL="457200" lvl="0" indent="-279400" rtl="0">
              <a:lnSpc>
                <a:spcPct val="115000"/>
              </a:lnSpc>
              <a:spcBef>
                <a:spcPts val="0"/>
              </a:spcBef>
              <a:spcAft>
                <a:spcPts val="0"/>
              </a:spcAft>
              <a:buClr>
                <a:srgbClr val="283272"/>
              </a:buClr>
              <a:buSzPts val="800"/>
              <a:buFont typeface="Nunito Sans"/>
              <a:buChar char="☐"/>
              <a:defRPr sz="1000">
                <a:solidFill>
                  <a:schemeClr val="dk1"/>
                </a:solidFill>
                <a:latin typeface="Nunito Sans"/>
                <a:ea typeface="Nunito Sans"/>
                <a:cs typeface="Nunito Sans"/>
                <a:sym typeface="Nunito Sans"/>
              </a:defRPr>
            </a:lvl1pPr>
            <a:lvl2pPr marL="914400" lvl="1" indent="-292100" rtl="0">
              <a:lnSpc>
                <a:spcPct val="115000"/>
              </a:lnSpc>
              <a:spcBef>
                <a:spcPts val="0"/>
              </a:spcBef>
              <a:spcAft>
                <a:spcPts val="0"/>
              </a:spcAft>
              <a:buClr>
                <a:srgbClr val="283272"/>
              </a:buClr>
              <a:buSzPts val="1000"/>
              <a:buFont typeface="Nunito Sans"/>
              <a:buChar char="■"/>
              <a:defRPr sz="1000">
                <a:solidFill>
                  <a:schemeClr val="dk1"/>
                </a:solidFill>
                <a:latin typeface="Nunito Sans"/>
                <a:ea typeface="Nunito Sans"/>
                <a:cs typeface="Nunito Sans"/>
                <a:sym typeface="Nunito Sans"/>
              </a:defRPr>
            </a:lvl2pPr>
            <a:lvl3pPr marL="1371600" lvl="2" indent="-279400" rtl="0">
              <a:lnSpc>
                <a:spcPct val="115000"/>
              </a:lnSpc>
              <a:spcBef>
                <a:spcPts val="0"/>
              </a:spcBef>
              <a:spcAft>
                <a:spcPts val="0"/>
              </a:spcAft>
              <a:buClr>
                <a:srgbClr val="283272"/>
              </a:buClr>
              <a:buSzPts val="800"/>
              <a:buFont typeface="Nunito Sans"/>
              <a:buChar char="☐"/>
              <a:defRPr sz="1000">
                <a:solidFill>
                  <a:schemeClr val="dk1"/>
                </a:solidFill>
                <a:latin typeface="Nunito Sans"/>
                <a:ea typeface="Nunito Sans"/>
                <a:cs typeface="Nunito Sans"/>
                <a:sym typeface="Nunito Sans"/>
              </a:defRPr>
            </a:lvl3pPr>
            <a:lvl4pPr marL="1828800" lvl="3" indent="-292100" rtl="0">
              <a:lnSpc>
                <a:spcPct val="115000"/>
              </a:lnSpc>
              <a:spcBef>
                <a:spcPts val="0"/>
              </a:spcBef>
              <a:spcAft>
                <a:spcPts val="0"/>
              </a:spcAft>
              <a:buClr>
                <a:srgbClr val="283272"/>
              </a:buClr>
              <a:buSzPts val="1000"/>
              <a:buFont typeface="Nunito Sans"/>
              <a:buChar char="■"/>
              <a:defRPr sz="1000">
                <a:solidFill>
                  <a:schemeClr val="dk1"/>
                </a:solidFill>
                <a:latin typeface="Nunito Sans"/>
                <a:ea typeface="Nunito Sans"/>
                <a:cs typeface="Nunito Sans"/>
                <a:sym typeface="Nunito Sans"/>
              </a:defRPr>
            </a:lvl4pPr>
            <a:lvl5pPr marL="2286000" lvl="4" indent="-279400" rtl="0">
              <a:lnSpc>
                <a:spcPct val="115000"/>
              </a:lnSpc>
              <a:spcBef>
                <a:spcPts val="0"/>
              </a:spcBef>
              <a:spcAft>
                <a:spcPts val="0"/>
              </a:spcAft>
              <a:buClr>
                <a:srgbClr val="283272"/>
              </a:buClr>
              <a:buSzPts val="800"/>
              <a:buFont typeface="Nunito Sans"/>
              <a:buChar char="☐"/>
              <a:defRPr sz="1000">
                <a:solidFill>
                  <a:schemeClr val="dk1"/>
                </a:solidFill>
                <a:latin typeface="Nunito Sans"/>
                <a:ea typeface="Nunito Sans"/>
                <a:cs typeface="Nunito Sans"/>
                <a:sym typeface="Nunito Sans"/>
              </a:defRPr>
            </a:lvl5pPr>
            <a:lvl6pPr marL="2743200" lvl="5" indent="-292100" rtl="0">
              <a:lnSpc>
                <a:spcPct val="115000"/>
              </a:lnSpc>
              <a:spcBef>
                <a:spcPts val="0"/>
              </a:spcBef>
              <a:spcAft>
                <a:spcPts val="0"/>
              </a:spcAft>
              <a:buClr>
                <a:srgbClr val="283272"/>
              </a:buClr>
              <a:buSzPts val="1000"/>
              <a:buFont typeface="Nunito Sans"/>
              <a:buChar char="■"/>
              <a:defRPr sz="1000">
                <a:solidFill>
                  <a:schemeClr val="dk1"/>
                </a:solidFill>
                <a:latin typeface="Nunito Sans"/>
                <a:ea typeface="Nunito Sans"/>
                <a:cs typeface="Nunito Sans"/>
                <a:sym typeface="Nunito Sans"/>
              </a:defRPr>
            </a:lvl6pPr>
            <a:lvl7pPr marL="3200400" lvl="6" indent="-279400" rtl="0">
              <a:lnSpc>
                <a:spcPct val="115000"/>
              </a:lnSpc>
              <a:spcBef>
                <a:spcPts val="0"/>
              </a:spcBef>
              <a:spcAft>
                <a:spcPts val="0"/>
              </a:spcAft>
              <a:buClr>
                <a:srgbClr val="283272"/>
              </a:buClr>
              <a:buSzPts val="800"/>
              <a:buFont typeface="Nunito Sans"/>
              <a:buChar char="☐"/>
              <a:defRPr sz="1000">
                <a:solidFill>
                  <a:schemeClr val="dk1"/>
                </a:solidFill>
                <a:latin typeface="Nunito Sans"/>
                <a:ea typeface="Nunito Sans"/>
                <a:cs typeface="Nunito Sans"/>
                <a:sym typeface="Nunito Sans"/>
              </a:defRPr>
            </a:lvl7pPr>
            <a:lvl8pPr marL="3657600" lvl="7" indent="-292100" rtl="0">
              <a:lnSpc>
                <a:spcPct val="115000"/>
              </a:lnSpc>
              <a:spcBef>
                <a:spcPts val="0"/>
              </a:spcBef>
              <a:spcAft>
                <a:spcPts val="0"/>
              </a:spcAft>
              <a:buClr>
                <a:srgbClr val="283272"/>
              </a:buClr>
              <a:buSzPts val="1000"/>
              <a:buFont typeface="Nunito Sans"/>
              <a:buChar char="■"/>
              <a:defRPr sz="1000">
                <a:solidFill>
                  <a:schemeClr val="dk1"/>
                </a:solidFill>
                <a:latin typeface="Nunito Sans"/>
                <a:ea typeface="Nunito Sans"/>
                <a:cs typeface="Nunito Sans"/>
                <a:sym typeface="Nunito Sans"/>
              </a:defRPr>
            </a:lvl8pPr>
            <a:lvl9pPr marL="4114800" lvl="8" indent="-279400" rtl="0">
              <a:lnSpc>
                <a:spcPct val="115000"/>
              </a:lnSpc>
              <a:spcBef>
                <a:spcPts val="0"/>
              </a:spcBef>
              <a:spcAft>
                <a:spcPts val="0"/>
              </a:spcAft>
              <a:buClr>
                <a:srgbClr val="283272"/>
              </a:buClr>
              <a:buSzPts val="800"/>
              <a:buFont typeface="Nunito Sans"/>
              <a:buChar char="☐"/>
              <a:defRPr sz="1000">
                <a:solidFill>
                  <a:schemeClr val="dk1"/>
                </a:solidFill>
                <a:latin typeface="Nunito Sans"/>
                <a:ea typeface="Nunito Sans"/>
                <a:cs typeface="Nunito Sans"/>
                <a:sym typeface="Nunito Sans"/>
              </a:defRPr>
            </a:lvl9pPr>
          </a:lstStyle>
          <a:p>
            <a:endParaRPr/>
          </a:p>
        </p:txBody>
      </p:sp>
      <p:sp>
        <p:nvSpPr>
          <p:cNvPr id="8" name="Google Shape;8;p1"/>
          <p:cNvSpPr txBox="1"/>
          <p:nvPr/>
        </p:nvSpPr>
        <p:spPr>
          <a:xfrm>
            <a:off x="8162925" y="4957763"/>
            <a:ext cx="512100" cy="185700"/>
          </a:xfrm>
          <a:prstGeom prst="rect">
            <a:avLst/>
          </a:prstGeom>
          <a:solidFill>
            <a:srgbClr val="F3F1F9">
              <a:alpha val="89800"/>
            </a:srgbClr>
          </a:solidFill>
          <a:ln>
            <a:noFill/>
          </a:ln>
        </p:spPr>
        <p:txBody>
          <a:bodyPr spcFirstLastPara="1" wrap="square" lIns="68575" tIns="34275" rIns="68575" bIns="34275" anchor="t" anchorCtr="0">
            <a:noAutofit/>
          </a:bodyPr>
          <a:lstStyle/>
          <a:p>
            <a:pPr marL="0" marR="0" lvl="0" indent="0" algn="ctr" rtl="0">
              <a:spcBef>
                <a:spcPts val="0"/>
              </a:spcBef>
              <a:spcAft>
                <a:spcPts val="0"/>
              </a:spcAft>
              <a:buNone/>
            </a:pPr>
            <a:fld id="{00000000-1234-1234-1234-123412341234}" type="slidenum">
              <a:rPr lang="ru" sz="800" b="0" i="0" u="none" strike="noStrike" cap="none">
                <a:solidFill>
                  <a:srgbClr val="000000"/>
                </a:solidFill>
                <a:latin typeface="Nunito Sans"/>
                <a:ea typeface="Nunito Sans"/>
                <a:cs typeface="Nunito Sans"/>
                <a:sym typeface="Nunito Sans"/>
              </a:rPr>
              <a:t>‹#›</a:t>
            </a:fld>
            <a:endParaRPr sz="800" b="0" i="0" u="none" strike="noStrike" cap="none">
              <a:solidFill>
                <a:srgbClr val="000000"/>
              </a:solidFill>
              <a:latin typeface="Nunito Sans"/>
              <a:ea typeface="Nunito Sans"/>
              <a:cs typeface="Nunito Sans"/>
              <a:sym typeface="Nunito Sans"/>
            </a:endParaRPr>
          </a:p>
        </p:txBody>
      </p:sp>
      <p:pic>
        <p:nvPicPr>
          <p:cNvPr id="9" name="Google Shape;9;p1"/>
          <p:cNvPicPr preferRelativeResize="0"/>
          <p:nvPr/>
        </p:nvPicPr>
        <p:blipFill rotWithShape="1">
          <a:blip r:embed="rId8">
            <a:alphaModFix/>
          </a:blip>
          <a:srcRect/>
          <a:stretch/>
        </p:blipFill>
        <p:spPr>
          <a:xfrm>
            <a:off x="7296957" y="363455"/>
            <a:ext cx="1377936" cy="375800"/>
          </a:xfrm>
          <a:prstGeom prst="rect">
            <a:avLst/>
          </a:prstGeom>
          <a:noFill/>
          <a:ln>
            <a:noFill/>
          </a:ln>
        </p:spPr>
      </p:pic>
      <p:cxnSp>
        <p:nvCxnSpPr>
          <p:cNvPr id="10" name="Google Shape;10;p1"/>
          <p:cNvCxnSpPr/>
          <p:nvPr/>
        </p:nvCxnSpPr>
        <p:spPr>
          <a:xfrm>
            <a:off x="456071" y="4786313"/>
            <a:ext cx="8220000" cy="0"/>
          </a:xfrm>
          <a:prstGeom prst="straightConnector1">
            <a:avLst/>
          </a:prstGeom>
          <a:noFill/>
          <a:ln w="12700" cap="rnd" cmpd="sng">
            <a:solidFill>
              <a:srgbClr val="283272"/>
            </a:solidFill>
            <a:prstDash val="solid"/>
            <a:round/>
            <a:headEnd type="none" w="sm" len="sm"/>
            <a:tailEnd type="none" w="sm" len="sm"/>
          </a:ln>
        </p:spPr>
      </p:cxnSp>
      <p:sp>
        <p:nvSpPr>
          <p:cNvPr id="11" name="Google Shape;11;p1"/>
          <p:cNvSpPr txBox="1"/>
          <p:nvPr/>
        </p:nvSpPr>
        <p:spPr>
          <a:xfrm>
            <a:off x="411050" y="454300"/>
            <a:ext cx="6885900" cy="3000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283272"/>
              </a:buClr>
              <a:buSzPts val="1500"/>
              <a:buFont typeface="Nunito Sans"/>
              <a:buNone/>
            </a:pPr>
            <a:endParaRPr sz="1500" b="1" i="0" u="none" strike="noStrike" cap="none">
              <a:solidFill>
                <a:srgbClr val="283272"/>
              </a:solidFill>
              <a:latin typeface="Nunito Sans"/>
              <a:ea typeface="Nunito Sans"/>
              <a:cs typeface="Nunito Sans"/>
              <a:sym typeface="Nunito Sans"/>
            </a:endParaRPr>
          </a:p>
        </p:txBody>
      </p:sp>
      <p:sp>
        <p:nvSpPr>
          <p:cNvPr id="12" name="Google Shape;12;p1"/>
          <p:cNvSpPr txBox="1"/>
          <p:nvPr/>
        </p:nvSpPr>
        <p:spPr>
          <a:xfrm>
            <a:off x="402800" y="297375"/>
            <a:ext cx="6885900" cy="1923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000000"/>
              </a:buClr>
              <a:buSzPts val="1100"/>
              <a:buFont typeface="Arial"/>
              <a:buNone/>
            </a:pPr>
            <a:endParaRPr sz="800">
              <a:solidFill>
                <a:srgbClr val="283272"/>
              </a:solidFill>
              <a:latin typeface="Nunito Sans Light"/>
              <a:ea typeface="Nunito Sans Light"/>
              <a:cs typeface="Nunito Sans Light"/>
              <a:sym typeface="Nunito Sans Light"/>
            </a:endParaRPr>
          </a:p>
        </p:txBody>
      </p:sp>
    </p:spTree>
  </p:cSld>
  <p:clrMap bg1="lt1" tx1="dk1" bg2="dk2" tx2="lt2" accent1="accent1" accent2="accent2" accent3="accent3" accent4="accent4" accent5="accent5" accent6="accent6" hlink="hlink" folHlink="folHlink"/>
  <p:sldLayoutIdLst>
    <p:sldLayoutId id="2147483648" r:id="rId1"/>
    <p:sldLayoutId id="2147483654" r:id="rId2"/>
    <p:sldLayoutId id="2147483656" r:id="rId3"/>
    <p:sldLayoutId id="2147483661" r:id="rId4"/>
    <p:sldLayoutId id="2147483662" r:id="rId5"/>
    <p:sldLayoutId id="214748366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18"/>
          <p:cNvSpPr txBox="1">
            <a:spLocks noGrp="1"/>
          </p:cNvSpPr>
          <p:nvPr>
            <p:ph type="title"/>
          </p:nvPr>
        </p:nvSpPr>
        <p:spPr>
          <a:xfrm>
            <a:off x="148154" y="1911450"/>
            <a:ext cx="4661839" cy="1320600"/>
          </a:xfrm>
          <a:prstGeom prst="rect">
            <a:avLst/>
          </a:prstGeom>
        </p:spPr>
        <p:txBody>
          <a:bodyPr spcFirstLastPara="1" wrap="square" lIns="91425" tIns="91425" rIns="91425" bIns="91425" anchor="t" anchorCtr="0">
            <a:normAutofit fontScale="90000"/>
          </a:bodyPr>
          <a:lstStyle/>
          <a:p>
            <a:r>
              <a:rPr lang="ru-RU" dirty="0"/>
              <a:t>Введение в </a:t>
            </a:r>
            <a:r>
              <a:rPr lang="fr-CH" dirty="0"/>
              <a:t>RISC-V</a:t>
            </a:r>
            <a:br>
              <a:rPr lang="ru-RU" dirty="0"/>
            </a:br>
            <a:r>
              <a:rPr lang="ru-RU" dirty="0"/>
              <a:t>Лекция 2 | История </a:t>
            </a:r>
            <a:r>
              <a:rPr lang="fr-CH" dirty="0"/>
              <a:t>RISC-V</a:t>
            </a:r>
            <a:br>
              <a:rPr lang="ru-RU" dirty="0"/>
            </a:br>
            <a:endParaRPr dirty="0"/>
          </a:p>
        </p:txBody>
      </p:sp>
      <p:sp>
        <p:nvSpPr>
          <p:cNvPr id="3" name="Подзаголовок 2">
            <a:extLst>
              <a:ext uri="{FF2B5EF4-FFF2-40B4-BE49-F238E27FC236}">
                <a16:creationId xmlns:a16="http://schemas.microsoft.com/office/drawing/2014/main" id="{F72B6EA8-9497-3658-047F-447D44357669}"/>
              </a:ext>
            </a:extLst>
          </p:cNvPr>
          <p:cNvSpPr>
            <a:spLocks noGrp="1"/>
          </p:cNvSpPr>
          <p:nvPr>
            <p:ph type="subTitle" idx="1"/>
          </p:nvPr>
        </p:nvSpPr>
        <p:spPr/>
        <p:txBody>
          <a:bodyPr/>
          <a:lstStyle/>
          <a:p>
            <a:r>
              <a:rPr lang="ru-RU" dirty="0"/>
              <a:t>2024</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3" name="Google Shape;313;p25"/>
          <p:cNvSpPr txBox="1">
            <a:spLocks noGrp="1"/>
          </p:cNvSpPr>
          <p:nvPr>
            <p:ph type="title"/>
          </p:nvPr>
        </p:nvSpPr>
        <p:spPr>
          <a:xfrm>
            <a:off x="311700" y="265771"/>
            <a:ext cx="6977100" cy="3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CH" sz="2800" dirty="0"/>
              <a:t>RISC-V International</a:t>
            </a:r>
            <a:endParaRPr lang="ru-RU" sz="2800" dirty="0"/>
          </a:p>
        </p:txBody>
      </p:sp>
      <p:sp>
        <p:nvSpPr>
          <p:cNvPr id="3" name="TextBox 2">
            <a:extLst>
              <a:ext uri="{FF2B5EF4-FFF2-40B4-BE49-F238E27FC236}">
                <a16:creationId xmlns:a16="http://schemas.microsoft.com/office/drawing/2014/main" id="{C863279A-2565-F163-B062-96B1E4800F32}"/>
              </a:ext>
            </a:extLst>
          </p:cNvPr>
          <p:cNvSpPr txBox="1"/>
          <p:nvPr/>
        </p:nvSpPr>
        <p:spPr>
          <a:xfrm>
            <a:off x="311699" y="876300"/>
            <a:ext cx="6652771" cy="369332"/>
          </a:xfrm>
          <a:prstGeom prst="rect">
            <a:avLst/>
          </a:prstGeom>
          <a:noFill/>
        </p:spPr>
        <p:txBody>
          <a:bodyPr wrap="square">
            <a:spAutoFit/>
          </a:bodyPr>
          <a:lstStyle/>
          <a:p>
            <a:r>
              <a:rPr lang="ru-RU" sz="1800" b="1" dirty="0">
                <a:solidFill>
                  <a:srgbClr val="002060"/>
                </a:solidFill>
              </a:rPr>
              <a:t>Международное управление и рабочая модель</a:t>
            </a:r>
          </a:p>
        </p:txBody>
      </p:sp>
      <p:sp>
        <p:nvSpPr>
          <p:cNvPr id="5" name="RISC-V управляется Советом директоров – состоит из представителей от каждого класса членства.…">
            <a:extLst>
              <a:ext uri="{FF2B5EF4-FFF2-40B4-BE49-F238E27FC236}">
                <a16:creationId xmlns:a16="http://schemas.microsoft.com/office/drawing/2014/main" id="{E63A3578-DC74-2CE1-D274-811B6BB149E6}"/>
              </a:ext>
            </a:extLst>
          </p:cNvPr>
          <p:cNvSpPr txBox="1">
            <a:spLocks/>
          </p:cNvSpPr>
          <p:nvPr/>
        </p:nvSpPr>
        <p:spPr>
          <a:xfrm>
            <a:off x="311699" y="1185275"/>
            <a:ext cx="7968005" cy="3958225"/>
          </a:xfrm>
          <a:prstGeom prst="rect">
            <a:avLst/>
          </a:prstGeom>
          <a:noFill/>
          <a:ln>
            <a:noFill/>
          </a:ln>
        </p:spPr>
        <p:txBody>
          <a:bodyPr spcFirstLastPara="1" wrap="square" lIns="91425" tIns="91425" rIns="91425" bIns="91425" anchor="t" anchorCtr="0">
            <a:normAutofit fontScale="62500" lnSpcReduction="20000"/>
          </a:bodyPr>
          <a:lstStyle>
            <a:defPPr marR="0" lvl="0" algn="l" rtl="0">
              <a:lnSpc>
                <a:spcPct val="100000"/>
              </a:lnSpc>
              <a:spcBef>
                <a:spcPts val="0"/>
              </a:spcBef>
              <a:spcAft>
                <a:spcPts val="0"/>
              </a:spcAft>
            </a:defPPr>
            <a:lvl1pPr marL="457200" marR="0" lvl="0" indent="-279400" algn="l" rtl="0">
              <a:lnSpc>
                <a:spcPct val="115000"/>
              </a:lnSpc>
              <a:spcBef>
                <a:spcPts val="0"/>
              </a:spcBef>
              <a:spcAft>
                <a:spcPts val="0"/>
              </a:spcAft>
              <a:buClr>
                <a:srgbClr val="283272"/>
              </a:buClr>
              <a:buSzPts val="800"/>
              <a:buFont typeface="Nunito Sans"/>
              <a:buChar char="☐"/>
              <a:defRPr sz="1000" b="0" i="0" u="none" strike="noStrike" cap="none">
                <a:solidFill>
                  <a:schemeClr val="dk1"/>
                </a:solidFill>
                <a:latin typeface="Nunito Sans"/>
                <a:ea typeface="Nunito Sans"/>
                <a:cs typeface="Nunito Sans"/>
                <a:sym typeface="Nunito Sans"/>
              </a:defRPr>
            </a:lvl1pPr>
            <a:lvl2pPr marL="914400" marR="0" lvl="1" indent="-292100" algn="l" rtl="0">
              <a:lnSpc>
                <a:spcPct val="115000"/>
              </a:lnSpc>
              <a:spcBef>
                <a:spcPts val="0"/>
              </a:spcBef>
              <a:spcAft>
                <a:spcPts val="0"/>
              </a:spcAft>
              <a:buClr>
                <a:srgbClr val="283272"/>
              </a:buClr>
              <a:buSzPts val="1000"/>
              <a:buFont typeface="Nunito Sans"/>
              <a:buChar char="■"/>
              <a:defRPr sz="1000" b="0" i="0" u="none" strike="noStrike" cap="none">
                <a:solidFill>
                  <a:schemeClr val="dk1"/>
                </a:solidFill>
                <a:latin typeface="Nunito Sans"/>
                <a:ea typeface="Nunito Sans"/>
                <a:cs typeface="Nunito Sans"/>
                <a:sym typeface="Nunito Sans"/>
              </a:defRPr>
            </a:lvl2pPr>
            <a:lvl3pPr marL="1371600" marR="0" lvl="2" indent="-279400" algn="l" rtl="0">
              <a:lnSpc>
                <a:spcPct val="115000"/>
              </a:lnSpc>
              <a:spcBef>
                <a:spcPts val="0"/>
              </a:spcBef>
              <a:spcAft>
                <a:spcPts val="0"/>
              </a:spcAft>
              <a:buClr>
                <a:srgbClr val="283272"/>
              </a:buClr>
              <a:buSzPts val="800"/>
              <a:buFont typeface="Nunito Sans"/>
              <a:buChar char="☐"/>
              <a:defRPr sz="1000" b="0" i="0" u="none" strike="noStrike" cap="none">
                <a:solidFill>
                  <a:schemeClr val="dk1"/>
                </a:solidFill>
                <a:latin typeface="Nunito Sans"/>
                <a:ea typeface="Nunito Sans"/>
                <a:cs typeface="Nunito Sans"/>
                <a:sym typeface="Nunito Sans"/>
              </a:defRPr>
            </a:lvl3pPr>
            <a:lvl4pPr marL="1828800" marR="0" lvl="3" indent="-292100" algn="l" rtl="0">
              <a:lnSpc>
                <a:spcPct val="115000"/>
              </a:lnSpc>
              <a:spcBef>
                <a:spcPts val="0"/>
              </a:spcBef>
              <a:spcAft>
                <a:spcPts val="0"/>
              </a:spcAft>
              <a:buClr>
                <a:srgbClr val="283272"/>
              </a:buClr>
              <a:buSzPts val="1000"/>
              <a:buFont typeface="Nunito Sans"/>
              <a:buChar char="■"/>
              <a:defRPr sz="1000" b="0" i="0" u="none" strike="noStrike" cap="none">
                <a:solidFill>
                  <a:schemeClr val="dk1"/>
                </a:solidFill>
                <a:latin typeface="Nunito Sans"/>
                <a:ea typeface="Nunito Sans"/>
                <a:cs typeface="Nunito Sans"/>
                <a:sym typeface="Nunito Sans"/>
              </a:defRPr>
            </a:lvl4pPr>
            <a:lvl5pPr marL="2286000" marR="0" lvl="4" indent="-279400" algn="l" rtl="0">
              <a:lnSpc>
                <a:spcPct val="115000"/>
              </a:lnSpc>
              <a:spcBef>
                <a:spcPts val="0"/>
              </a:spcBef>
              <a:spcAft>
                <a:spcPts val="0"/>
              </a:spcAft>
              <a:buClr>
                <a:srgbClr val="283272"/>
              </a:buClr>
              <a:buSzPts val="800"/>
              <a:buFont typeface="Nunito Sans"/>
              <a:buChar char="☐"/>
              <a:defRPr sz="1000" b="0" i="0" u="none" strike="noStrike" cap="none">
                <a:solidFill>
                  <a:schemeClr val="dk1"/>
                </a:solidFill>
                <a:latin typeface="Nunito Sans"/>
                <a:ea typeface="Nunito Sans"/>
                <a:cs typeface="Nunito Sans"/>
                <a:sym typeface="Nunito Sans"/>
              </a:defRPr>
            </a:lvl5pPr>
            <a:lvl6pPr marL="2743200" marR="0" lvl="5" indent="-292100" algn="l" rtl="0">
              <a:lnSpc>
                <a:spcPct val="115000"/>
              </a:lnSpc>
              <a:spcBef>
                <a:spcPts val="0"/>
              </a:spcBef>
              <a:spcAft>
                <a:spcPts val="0"/>
              </a:spcAft>
              <a:buClr>
                <a:srgbClr val="283272"/>
              </a:buClr>
              <a:buSzPts val="1000"/>
              <a:buFont typeface="Nunito Sans"/>
              <a:buChar char="■"/>
              <a:defRPr sz="1000" b="0" i="0" u="none" strike="noStrike" cap="none">
                <a:solidFill>
                  <a:schemeClr val="dk1"/>
                </a:solidFill>
                <a:latin typeface="Nunito Sans"/>
                <a:ea typeface="Nunito Sans"/>
                <a:cs typeface="Nunito Sans"/>
                <a:sym typeface="Nunito Sans"/>
              </a:defRPr>
            </a:lvl6pPr>
            <a:lvl7pPr marL="3200400" marR="0" lvl="6" indent="-279400" algn="l" rtl="0">
              <a:lnSpc>
                <a:spcPct val="115000"/>
              </a:lnSpc>
              <a:spcBef>
                <a:spcPts val="0"/>
              </a:spcBef>
              <a:spcAft>
                <a:spcPts val="0"/>
              </a:spcAft>
              <a:buClr>
                <a:srgbClr val="283272"/>
              </a:buClr>
              <a:buSzPts val="800"/>
              <a:buFont typeface="Nunito Sans"/>
              <a:buChar char="☐"/>
              <a:defRPr sz="1000" b="0" i="0" u="none" strike="noStrike" cap="none">
                <a:solidFill>
                  <a:schemeClr val="dk1"/>
                </a:solidFill>
                <a:latin typeface="Nunito Sans"/>
                <a:ea typeface="Nunito Sans"/>
                <a:cs typeface="Nunito Sans"/>
                <a:sym typeface="Nunito Sans"/>
              </a:defRPr>
            </a:lvl7pPr>
            <a:lvl8pPr marL="3657600" marR="0" lvl="7" indent="-292100" algn="l" rtl="0">
              <a:lnSpc>
                <a:spcPct val="115000"/>
              </a:lnSpc>
              <a:spcBef>
                <a:spcPts val="0"/>
              </a:spcBef>
              <a:spcAft>
                <a:spcPts val="0"/>
              </a:spcAft>
              <a:buClr>
                <a:srgbClr val="283272"/>
              </a:buClr>
              <a:buSzPts val="1000"/>
              <a:buFont typeface="Nunito Sans"/>
              <a:buChar char="■"/>
              <a:defRPr sz="1000" b="0" i="0" u="none" strike="noStrike" cap="none">
                <a:solidFill>
                  <a:schemeClr val="dk1"/>
                </a:solidFill>
                <a:latin typeface="Nunito Sans"/>
                <a:ea typeface="Nunito Sans"/>
                <a:cs typeface="Nunito Sans"/>
                <a:sym typeface="Nunito Sans"/>
              </a:defRPr>
            </a:lvl8pPr>
            <a:lvl9pPr marL="4114800" marR="0" lvl="8" indent="-279400" algn="l" rtl="0">
              <a:lnSpc>
                <a:spcPct val="115000"/>
              </a:lnSpc>
              <a:spcBef>
                <a:spcPts val="0"/>
              </a:spcBef>
              <a:spcAft>
                <a:spcPts val="0"/>
              </a:spcAft>
              <a:buClr>
                <a:srgbClr val="283272"/>
              </a:buClr>
              <a:buSzPts val="800"/>
              <a:buFont typeface="Nunito Sans"/>
              <a:buChar char="☐"/>
              <a:defRPr sz="1000" b="0" i="0" u="none" strike="noStrike" cap="none">
                <a:solidFill>
                  <a:schemeClr val="dk1"/>
                </a:solidFill>
                <a:latin typeface="Nunito Sans"/>
                <a:ea typeface="Nunito Sans"/>
                <a:cs typeface="Nunito Sans"/>
                <a:sym typeface="Nunito Sans"/>
              </a:defRPr>
            </a:lvl9pPr>
          </a:lstStyle>
          <a:p>
            <a:pPr marL="273050" indent="-273050" defTabSz="1491179">
              <a:lnSpc>
                <a:spcPct val="130000"/>
              </a:lnSpc>
              <a:spcBef>
                <a:spcPts val="1000"/>
              </a:spcBef>
              <a:defRPr sz="2150"/>
            </a:pPr>
            <a:r>
              <a:rPr lang="ru-RU" sz="2150"/>
              <a:t>RISC-V управляется Советом директоров – состоит из представителей от каждого класса членства.</a:t>
            </a:r>
          </a:p>
          <a:p>
            <a:pPr marL="273050" indent="-273050" defTabSz="1491179">
              <a:lnSpc>
                <a:spcPct val="130000"/>
              </a:lnSpc>
              <a:spcBef>
                <a:spcPts val="1000"/>
              </a:spcBef>
              <a:defRPr sz="2150"/>
            </a:pPr>
            <a:r>
              <a:rPr lang="ru-RU" sz="2150"/>
              <a:t>Технический комитет – руководство техническими ициативами, создание тактических комитетов, утверждение технических результатов.</a:t>
            </a:r>
          </a:p>
          <a:p>
            <a:pPr marL="273050" indent="-273050" defTabSz="1491179">
              <a:lnSpc>
                <a:spcPct val="130000"/>
              </a:lnSpc>
              <a:spcBef>
                <a:spcPts val="1000"/>
              </a:spcBef>
              <a:defRPr sz="2150"/>
            </a:pPr>
            <a:r>
              <a:rPr lang="ru-RU" sz="2150"/>
              <a:t>Цель сообщества – направлять и способствовать сотрудничеству на благо всех членов класса</a:t>
            </a:r>
          </a:p>
          <a:p>
            <a:pPr marL="273050" indent="-273050" defTabSz="1491179">
              <a:lnSpc>
                <a:spcPct val="130000"/>
              </a:lnSpc>
              <a:spcBef>
                <a:spcPts val="1000"/>
              </a:spcBef>
              <a:defRPr sz="2150"/>
            </a:pPr>
            <a:r>
              <a:rPr lang="ru-RU" sz="2150"/>
              <a:t>Команды:</a:t>
            </a:r>
          </a:p>
          <a:p>
            <a:pPr marL="928369" lvl="1" indent="-273050" defTabSz="1491179">
              <a:lnSpc>
                <a:spcPct val="130000"/>
              </a:lnSpc>
              <a:spcBef>
                <a:spcPts val="1000"/>
              </a:spcBef>
              <a:defRPr sz="2150"/>
            </a:pPr>
            <a:r>
              <a:rPr lang="ru-RU" sz="2150"/>
              <a:t>Команда разработки спецификаций состоит из членов RISC-V – «технические» группы.</a:t>
            </a:r>
          </a:p>
          <a:p>
            <a:pPr marL="928369" lvl="1" indent="-273050" defTabSz="1491179">
              <a:lnSpc>
                <a:spcPct val="130000"/>
              </a:lnSpc>
              <a:spcBef>
                <a:spcPts val="1000"/>
              </a:spcBef>
              <a:defRPr sz="2150"/>
            </a:pPr>
            <a:r>
              <a:rPr lang="ru-RU" sz="2150"/>
              <a:t>Рабочие группы возглавляются организациями или опытными индивидуальными членами.</a:t>
            </a:r>
          </a:p>
          <a:p>
            <a:pPr marL="928369" lvl="1" indent="-273050" defTabSz="1491179">
              <a:lnSpc>
                <a:spcPct val="130000"/>
              </a:lnSpc>
              <a:spcBef>
                <a:spcPts val="1000"/>
              </a:spcBef>
              <a:defRPr sz="2150"/>
            </a:pPr>
            <a:r>
              <a:rPr lang="ru-RU" sz="2150"/>
              <a:t>Все члены сообщества могут участвовать в работе технических групп</a:t>
            </a:r>
            <a:endParaRPr lang="ru-RU" sz="2150" dirty="0"/>
          </a:p>
        </p:txBody>
      </p:sp>
    </p:spTree>
    <p:extLst>
      <p:ext uri="{BB962C8B-B14F-4D97-AF65-F5344CB8AC3E}">
        <p14:creationId xmlns:p14="http://schemas.microsoft.com/office/powerpoint/2010/main" val="29098305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3" name="Google Shape;313;p25"/>
          <p:cNvSpPr txBox="1">
            <a:spLocks noGrp="1"/>
          </p:cNvSpPr>
          <p:nvPr>
            <p:ph type="title"/>
          </p:nvPr>
        </p:nvSpPr>
        <p:spPr>
          <a:xfrm>
            <a:off x="311700" y="265771"/>
            <a:ext cx="6977100" cy="3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CH" sz="2800" dirty="0"/>
              <a:t>RISC-V International</a:t>
            </a:r>
            <a:endParaRPr lang="ru-RU" sz="2800" dirty="0"/>
          </a:p>
        </p:txBody>
      </p:sp>
      <p:sp>
        <p:nvSpPr>
          <p:cNvPr id="3" name="TextBox 2">
            <a:extLst>
              <a:ext uri="{FF2B5EF4-FFF2-40B4-BE49-F238E27FC236}">
                <a16:creationId xmlns:a16="http://schemas.microsoft.com/office/drawing/2014/main" id="{C863279A-2565-F163-B062-96B1E4800F32}"/>
              </a:ext>
            </a:extLst>
          </p:cNvPr>
          <p:cNvSpPr txBox="1"/>
          <p:nvPr/>
        </p:nvSpPr>
        <p:spPr>
          <a:xfrm>
            <a:off x="311699" y="876300"/>
            <a:ext cx="6652771" cy="369332"/>
          </a:xfrm>
          <a:prstGeom prst="rect">
            <a:avLst/>
          </a:prstGeom>
          <a:noFill/>
        </p:spPr>
        <p:txBody>
          <a:bodyPr wrap="square">
            <a:spAutoFit/>
          </a:bodyPr>
          <a:lstStyle/>
          <a:p>
            <a:r>
              <a:rPr lang="ru-RU" sz="1800" b="1" dirty="0">
                <a:solidFill>
                  <a:srgbClr val="002060"/>
                </a:solidFill>
              </a:rPr>
              <a:t>Отношения с </a:t>
            </a:r>
            <a:r>
              <a:rPr lang="fr-CH" sz="1800" b="1" dirty="0">
                <a:solidFill>
                  <a:srgbClr val="002060"/>
                </a:solidFill>
              </a:rPr>
              <a:t>Linux Foundation</a:t>
            </a:r>
          </a:p>
        </p:txBody>
      </p:sp>
      <p:sp>
        <p:nvSpPr>
          <p:cNvPr id="2" name="2018 г. – начало сотрудничества RISC-V с Linux Foundation:…">
            <a:extLst>
              <a:ext uri="{FF2B5EF4-FFF2-40B4-BE49-F238E27FC236}">
                <a16:creationId xmlns:a16="http://schemas.microsoft.com/office/drawing/2014/main" id="{1A3EAA6C-01AC-D201-9264-41237C7B2274}"/>
              </a:ext>
            </a:extLst>
          </p:cNvPr>
          <p:cNvSpPr txBox="1">
            <a:spLocks/>
          </p:cNvSpPr>
          <p:nvPr/>
        </p:nvSpPr>
        <p:spPr>
          <a:xfrm>
            <a:off x="311699" y="1060966"/>
            <a:ext cx="8520602" cy="3441700"/>
          </a:xfrm>
          <a:prstGeom prst="rect">
            <a:avLst/>
          </a:prstGeom>
          <a:noFill/>
          <a:ln>
            <a:noFill/>
          </a:ln>
        </p:spPr>
        <p:txBody>
          <a:bodyPr spcFirstLastPara="1" wrap="square" lIns="91425" tIns="91425" rIns="91425" bIns="91425" anchor="t" anchorCtr="0">
            <a:normAutofit fontScale="77500" lnSpcReduction="20000"/>
          </a:bodyPr>
          <a:lstStyle>
            <a:defPPr marR="0" lvl="0" algn="l" rtl="0">
              <a:lnSpc>
                <a:spcPct val="100000"/>
              </a:lnSpc>
              <a:spcBef>
                <a:spcPts val="0"/>
              </a:spcBef>
              <a:spcAft>
                <a:spcPts val="0"/>
              </a:spcAft>
            </a:defPPr>
            <a:lvl1pPr marL="457200" marR="0" lvl="0" indent="-279400" algn="l" rtl="0">
              <a:lnSpc>
                <a:spcPct val="115000"/>
              </a:lnSpc>
              <a:spcBef>
                <a:spcPts val="0"/>
              </a:spcBef>
              <a:spcAft>
                <a:spcPts val="0"/>
              </a:spcAft>
              <a:buClr>
                <a:srgbClr val="283272"/>
              </a:buClr>
              <a:buSzPts val="800"/>
              <a:buFont typeface="Nunito Sans"/>
              <a:buChar char="☐"/>
              <a:defRPr sz="1000" b="0" i="0" u="none" strike="noStrike" cap="none">
                <a:solidFill>
                  <a:schemeClr val="dk1"/>
                </a:solidFill>
                <a:latin typeface="Nunito Sans"/>
                <a:ea typeface="Nunito Sans"/>
                <a:cs typeface="Nunito Sans"/>
                <a:sym typeface="Nunito Sans"/>
              </a:defRPr>
            </a:lvl1pPr>
            <a:lvl2pPr marL="914400" marR="0" lvl="1" indent="-292100" algn="l" rtl="0">
              <a:lnSpc>
                <a:spcPct val="115000"/>
              </a:lnSpc>
              <a:spcBef>
                <a:spcPts val="0"/>
              </a:spcBef>
              <a:spcAft>
                <a:spcPts val="0"/>
              </a:spcAft>
              <a:buClr>
                <a:srgbClr val="283272"/>
              </a:buClr>
              <a:buSzPts val="1000"/>
              <a:buFont typeface="Nunito Sans"/>
              <a:buChar char="■"/>
              <a:defRPr sz="1000" b="0" i="0" u="none" strike="noStrike" cap="none">
                <a:solidFill>
                  <a:schemeClr val="dk1"/>
                </a:solidFill>
                <a:latin typeface="Nunito Sans"/>
                <a:ea typeface="Nunito Sans"/>
                <a:cs typeface="Nunito Sans"/>
                <a:sym typeface="Nunito Sans"/>
              </a:defRPr>
            </a:lvl2pPr>
            <a:lvl3pPr marL="1371600" marR="0" lvl="2" indent="-279400" algn="l" rtl="0">
              <a:lnSpc>
                <a:spcPct val="115000"/>
              </a:lnSpc>
              <a:spcBef>
                <a:spcPts val="0"/>
              </a:spcBef>
              <a:spcAft>
                <a:spcPts val="0"/>
              </a:spcAft>
              <a:buClr>
                <a:srgbClr val="283272"/>
              </a:buClr>
              <a:buSzPts val="800"/>
              <a:buFont typeface="Nunito Sans"/>
              <a:buChar char="☐"/>
              <a:defRPr sz="1000" b="0" i="0" u="none" strike="noStrike" cap="none">
                <a:solidFill>
                  <a:schemeClr val="dk1"/>
                </a:solidFill>
                <a:latin typeface="Nunito Sans"/>
                <a:ea typeface="Nunito Sans"/>
                <a:cs typeface="Nunito Sans"/>
                <a:sym typeface="Nunito Sans"/>
              </a:defRPr>
            </a:lvl3pPr>
            <a:lvl4pPr marL="1828800" marR="0" lvl="3" indent="-292100" algn="l" rtl="0">
              <a:lnSpc>
                <a:spcPct val="115000"/>
              </a:lnSpc>
              <a:spcBef>
                <a:spcPts val="0"/>
              </a:spcBef>
              <a:spcAft>
                <a:spcPts val="0"/>
              </a:spcAft>
              <a:buClr>
                <a:srgbClr val="283272"/>
              </a:buClr>
              <a:buSzPts val="1000"/>
              <a:buFont typeface="Nunito Sans"/>
              <a:buChar char="■"/>
              <a:defRPr sz="1000" b="0" i="0" u="none" strike="noStrike" cap="none">
                <a:solidFill>
                  <a:schemeClr val="dk1"/>
                </a:solidFill>
                <a:latin typeface="Nunito Sans"/>
                <a:ea typeface="Nunito Sans"/>
                <a:cs typeface="Nunito Sans"/>
                <a:sym typeface="Nunito Sans"/>
              </a:defRPr>
            </a:lvl4pPr>
            <a:lvl5pPr marL="2286000" marR="0" lvl="4" indent="-279400" algn="l" rtl="0">
              <a:lnSpc>
                <a:spcPct val="115000"/>
              </a:lnSpc>
              <a:spcBef>
                <a:spcPts val="0"/>
              </a:spcBef>
              <a:spcAft>
                <a:spcPts val="0"/>
              </a:spcAft>
              <a:buClr>
                <a:srgbClr val="283272"/>
              </a:buClr>
              <a:buSzPts val="800"/>
              <a:buFont typeface="Nunito Sans"/>
              <a:buChar char="☐"/>
              <a:defRPr sz="1000" b="0" i="0" u="none" strike="noStrike" cap="none">
                <a:solidFill>
                  <a:schemeClr val="dk1"/>
                </a:solidFill>
                <a:latin typeface="Nunito Sans"/>
                <a:ea typeface="Nunito Sans"/>
                <a:cs typeface="Nunito Sans"/>
                <a:sym typeface="Nunito Sans"/>
              </a:defRPr>
            </a:lvl5pPr>
            <a:lvl6pPr marL="2743200" marR="0" lvl="5" indent="-292100" algn="l" rtl="0">
              <a:lnSpc>
                <a:spcPct val="115000"/>
              </a:lnSpc>
              <a:spcBef>
                <a:spcPts val="0"/>
              </a:spcBef>
              <a:spcAft>
                <a:spcPts val="0"/>
              </a:spcAft>
              <a:buClr>
                <a:srgbClr val="283272"/>
              </a:buClr>
              <a:buSzPts val="1000"/>
              <a:buFont typeface="Nunito Sans"/>
              <a:buChar char="■"/>
              <a:defRPr sz="1000" b="0" i="0" u="none" strike="noStrike" cap="none">
                <a:solidFill>
                  <a:schemeClr val="dk1"/>
                </a:solidFill>
                <a:latin typeface="Nunito Sans"/>
                <a:ea typeface="Nunito Sans"/>
                <a:cs typeface="Nunito Sans"/>
                <a:sym typeface="Nunito Sans"/>
              </a:defRPr>
            </a:lvl6pPr>
            <a:lvl7pPr marL="3200400" marR="0" lvl="6" indent="-279400" algn="l" rtl="0">
              <a:lnSpc>
                <a:spcPct val="115000"/>
              </a:lnSpc>
              <a:spcBef>
                <a:spcPts val="0"/>
              </a:spcBef>
              <a:spcAft>
                <a:spcPts val="0"/>
              </a:spcAft>
              <a:buClr>
                <a:srgbClr val="283272"/>
              </a:buClr>
              <a:buSzPts val="800"/>
              <a:buFont typeface="Nunito Sans"/>
              <a:buChar char="☐"/>
              <a:defRPr sz="1000" b="0" i="0" u="none" strike="noStrike" cap="none">
                <a:solidFill>
                  <a:schemeClr val="dk1"/>
                </a:solidFill>
                <a:latin typeface="Nunito Sans"/>
                <a:ea typeface="Nunito Sans"/>
                <a:cs typeface="Nunito Sans"/>
                <a:sym typeface="Nunito Sans"/>
              </a:defRPr>
            </a:lvl7pPr>
            <a:lvl8pPr marL="3657600" marR="0" lvl="7" indent="-292100" algn="l" rtl="0">
              <a:lnSpc>
                <a:spcPct val="115000"/>
              </a:lnSpc>
              <a:spcBef>
                <a:spcPts val="0"/>
              </a:spcBef>
              <a:spcAft>
                <a:spcPts val="0"/>
              </a:spcAft>
              <a:buClr>
                <a:srgbClr val="283272"/>
              </a:buClr>
              <a:buSzPts val="1000"/>
              <a:buFont typeface="Nunito Sans"/>
              <a:buChar char="■"/>
              <a:defRPr sz="1000" b="0" i="0" u="none" strike="noStrike" cap="none">
                <a:solidFill>
                  <a:schemeClr val="dk1"/>
                </a:solidFill>
                <a:latin typeface="Nunito Sans"/>
                <a:ea typeface="Nunito Sans"/>
                <a:cs typeface="Nunito Sans"/>
                <a:sym typeface="Nunito Sans"/>
              </a:defRPr>
            </a:lvl8pPr>
            <a:lvl9pPr marL="4114800" marR="0" lvl="8" indent="-279400" algn="l" rtl="0">
              <a:lnSpc>
                <a:spcPct val="115000"/>
              </a:lnSpc>
              <a:spcBef>
                <a:spcPts val="0"/>
              </a:spcBef>
              <a:spcAft>
                <a:spcPts val="0"/>
              </a:spcAft>
              <a:buClr>
                <a:srgbClr val="283272"/>
              </a:buClr>
              <a:buSzPts val="800"/>
              <a:buFont typeface="Nunito Sans"/>
              <a:buChar char="☐"/>
              <a:defRPr sz="1000" b="0" i="0" u="none" strike="noStrike" cap="none">
                <a:solidFill>
                  <a:schemeClr val="dk1"/>
                </a:solidFill>
                <a:latin typeface="Nunito Sans"/>
                <a:ea typeface="Nunito Sans"/>
                <a:cs typeface="Nunito Sans"/>
                <a:sym typeface="Nunito Sans"/>
              </a:defRPr>
            </a:lvl9pPr>
          </a:lstStyle>
          <a:p>
            <a:pPr marL="317500" indent="-317500">
              <a:lnSpc>
                <a:spcPct val="130000"/>
              </a:lnSpc>
              <a:spcBef>
                <a:spcPts val="2000"/>
              </a:spcBef>
              <a:defRPr sz="2500"/>
            </a:pPr>
            <a:r>
              <a:rPr lang="ru-RU" sz="2500"/>
              <a:t>2018 г. – начало сотрудничества RISC-V с Linux Foundation:</a:t>
            </a:r>
          </a:p>
          <a:p>
            <a:pPr marL="1079500" lvl="1" indent="-317500">
              <a:lnSpc>
                <a:spcPct val="130000"/>
              </a:lnSpc>
              <a:spcBef>
                <a:spcPts val="2000"/>
              </a:spcBef>
              <a:defRPr sz="2500"/>
            </a:pPr>
            <a:r>
              <a:rPr lang="ru-RU" sz="2500"/>
              <a:t>Linux Foundation обеспечивает операционную и техническую поддержку;</a:t>
            </a:r>
          </a:p>
          <a:p>
            <a:pPr marL="1079500" lvl="1" indent="-317500">
              <a:lnSpc>
                <a:spcPct val="130000"/>
              </a:lnSpc>
              <a:spcBef>
                <a:spcPts val="2000"/>
              </a:spcBef>
              <a:defRPr sz="2500"/>
            </a:pPr>
            <a:r>
              <a:rPr lang="ru-RU" sz="2500"/>
              <a:t>Linux Foundation управляет членами, бухгалтерским счетом, программами обучения;</a:t>
            </a:r>
          </a:p>
          <a:p>
            <a:pPr marL="1079500" lvl="1" indent="-317500">
              <a:lnSpc>
                <a:spcPct val="130000"/>
              </a:lnSpc>
              <a:spcBef>
                <a:spcPts val="2000"/>
              </a:spcBef>
              <a:defRPr sz="2500"/>
            </a:pPr>
            <a:r>
              <a:rPr lang="ru-RU" sz="2500"/>
              <a:t>Linux Foundation управляет маркетингом и юридическими услугами.</a:t>
            </a:r>
            <a:endParaRPr lang="ru-RU" sz="2500" dirty="0"/>
          </a:p>
        </p:txBody>
      </p:sp>
    </p:spTree>
    <p:extLst>
      <p:ext uri="{BB962C8B-B14F-4D97-AF65-F5344CB8AC3E}">
        <p14:creationId xmlns:p14="http://schemas.microsoft.com/office/powerpoint/2010/main" val="22737996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3" name="Google Shape;313;p25"/>
          <p:cNvSpPr txBox="1">
            <a:spLocks noGrp="1"/>
          </p:cNvSpPr>
          <p:nvPr>
            <p:ph type="title"/>
          </p:nvPr>
        </p:nvSpPr>
        <p:spPr>
          <a:xfrm>
            <a:off x="311700" y="445025"/>
            <a:ext cx="6977100" cy="3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sz="2800" dirty="0"/>
              <a:t>План</a:t>
            </a:r>
            <a:endParaRPr sz="2800" dirty="0"/>
          </a:p>
        </p:txBody>
      </p:sp>
      <p:sp>
        <p:nvSpPr>
          <p:cNvPr id="9" name="Важность открытого кода и открытых стандартов.…">
            <a:extLst>
              <a:ext uri="{FF2B5EF4-FFF2-40B4-BE49-F238E27FC236}">
                <a16:creationId xmlns:a16="http://schemas.microsoft.com/office/drawing/2014/main" id="{8FAAFA03-A06A-0407-5845-E1A7FD58F9F9}"/>
              </a:ext>
            </a:extLst>
          </p:cNvPr>
          <p:cNvSpPr txBox="1">
            <a:spLocks noGrp="1"/>
          </p:cNvSpPr>
          <p:nvPr>
            <p:ph type="body" idx="1"/>
          </p:nvPr>
        </p:nvSpPr>
        <p:spPr>
          <a:xfrm>
            <a:off x="311700" y="834550"/>
            <a:ext cx="11607800" cy="6096000"/>
          </a:xfrm>
          <a:prstGeom prst="rect">
            <a:avLst/>
          </a:prstGeom>
        </p:spPr>
        <p:txBody>
          <a:bodyPr>
            <a:normAutofit/>
          </a:bodyPr>
          <a:lstStyle/>
          <a:p>
            <a:pPr marL="342900" indent="-342900" defTabSz="1647233">
              <a:spcBef>
                <a:spcPts val="1900"/>
              </a:spcBef>
              <a:buSzPct val="100000"/>
              <a:buFont typeface="+mj-lt"/>
              <a:buAutoNum type="arabicPeriod"/>
              <a:defRPr sz="2850">
                <a:latin typeface="Arial"/>
                <a:ea typeface="Arial"/>
                <a:cs typeface="Arial"/>
                <a:sym typeface="Arial"/>
              </a:defRPr>
            </a:pPr>
            <a:r>
              <a:rPr sz="2000" dirty="0" err="1"/>
              <a:t>Важность</a:t>
            </a:r>
            <a:r>
              <a:rPr sz="2000" dirty="0"/>
              <a:t> </a:t>
            </a:r>
            <a:r>
              <a:rPr sz="2000" dirty="0" err="1"/>
              <a:t>открытого</a:t>
            </a:r>
            <a:r>
              <a:rPr sz="2000" dirty="0"/>
              <a:t> </a:t>
            </a:r>
            <a:r>
              <a:rPr sz="2000" dirty="0" err="1"/>
              <a:t>кода</a:t>
            </a:r>
            <a:r>
              <a:rPr sz="2000" dirty="0"/>
              <a:t> и </a:t>
            </a:r>
            <a:r>
              <a:rPr sz="2000" dirty="0" err="1"/>
              <a:t>открытых</a:t>
            </a:r>
            <a:r>
              <a:rPr sz="2000" dirty="0"/>
              <a:t> </a:t>
            </a:r>
            <a:r>
              <a:rPr sz="2000" dirty="0" err="1"/>
              <a:t>стандартов</a:t>
            </a:r>
            <a:r>
              <a:rPr sz="2000" dirty="0"/>
              <a:t>.</a:t>
            </a:r>
          </a:p>
          <a:p>
            <a:pPr marL="342900" indent="-342900" defTabSz="1647233">
              <a:spcBef>
                <a:spcPts val="1900"/>
              </a:spcBef>
              <a:buSzPct val="100000"/>
              <a:buFont typeface="+mj-lt"/>
              <a:buAutoNum type="arabicPeriod"/>
              <a:defRPr sz="2850">
                <a:latin typeface="Arial"/>
                <a:ea typeface="Arial"/>
                <a:cs typeface="Arial"/>
                <a:sym typeface="Arial"/>
              </a:defRPr>
            </a:pPr>
            <a:r>
              <a:rPr sz="2000" dirty="0" err="1"/>
              <a:t>История</a:t>
            </a:r>
            <a:r>
              <a:rPr sz="2000" dirty="0"/>
              <a:t> RISC-V и </a:t>
            </a:r>
            <a:r>
              <a:rPr sz="2000" dirty="0" err="1"/>
              <a:t>открытых</a:t>
            </a:r>
            <a:r>
              <a:rPr sz="2000" dirty="0"/>
              <a:t> ISA.</a:t>
            </a:r>
          </a:p>
          <a:p>
            <a:pPr marL="849630" lvl="1" indent="-342900" defTabSz="1647233">
              <a:spcBef>
                <a:spcPts val="1900"/>
              </a:spcBef>
              <a:buSzPct val="100000"/>
              <a:buFont typeface="+mj-lt"/>
              <a:buAutoNum type="arabicPeriod"/>
              <a:defRPr sz="2850">
                <a:latin typeface="Arial"/>
                <a:ea typeface="Arial"/>
                <a:cs typeface="Arial"/>
                <a:sym typeface="Arial"/>
              </a:defRPr>
            </a:pPr>
            <a:r>
              <a:rPr sz="2000" dirty="0" err="1"/>
              <a:t>Исследования</a:t>
            </a:r>
            <a:r>
              <a:rPr sz="2000" dirty="0"/>
              <a:t> в </a:t>
            </a:r>
            <a:r>
              <a:rPr sz="2000" dirty="0" err="1"/>
              <a:t>университете</a:t>
            </a:r>
            <a:r>
              <a:rPr sz="2000" dirty="0"/>
              <a:t> </a:t>
            </a:r>
            <a:r>
              <a:rPr sz="2000" dirty="0" err="1"/>
              <a:t>Беркли</a:t>
            </a:r>
            <a:r>
              <a:rPr sz="2000" dirty="0"/>
              <a:t>.</a:t>
            </a:r>
          </a:p>
          <a:p>
            <a:pPr marL="849630" lvl="1" indent="-342900" defTabSz="1647233">
              <a:spcBef>
                <a:spcPts val="1900"/>
              </a:spcBef>
              <a:buSzPct val="100000"/>
              <a:buFont typeface="+mj-lt"/>
              <a:buAutoNum type="arabicPeriod"/>
              <a:defRPr sz="2850">
                <a:latin typeface="Arial"/>
                <a:ea typeface="Arial"/>
                <a:cs typeface="Arial"/>
                <a:sym typeface="Arial"/>
              </a:defRPr>
            </a:pPr>
            <a:r>
              <a:rPr sz="2000" dirty="0" err="1"/>
              <a:t>Влияние</a:t>
            </a:r>
            <a:r>
              <a:rPr sz="2000" dirty="0"/>
              <a:t> DARPA.</a:t>
            </a:r>
          </a:p>
          <a:p>
            <a:pPr marL="849630" lvl="1" indent="-342900" defTabSz="1647233">
              <a:spcBef>
                <a:spcPts val="1900"/>
              </a:spcBef>
              <a:buSzPct val="100000"/>
              <a:buFont typeface="+mj-lt"/>
              <a:buAutoNum type="arabicPeriod"/>
              <a:defRPr sz="2850">
                <a:latin typeface="Arial"/>
                <a:ea typeface="Arial"/>
                <a:cs typeface="Arial"/>
                <a:sym typeface="Arial"/>
              </a:defRPr>
            </a:pPr>
            <a:r>
              <a:rPr sz="2000" dirty="0" err="1"/>
              <a:t>Название</a:t>
            </a:r>
            <a:r>
              <a:rPr sz="2000" dirty="0"/>
              <a:t> RISC-V.</a:t>
            </a:r>
          </a:p>
        </p:txBody>
      </p:sp>
    </p:spTree>
    <p:extLst>
      <p:ext uri="{BB962C8B-B14F-4D97-AF65-F5344CB8AC3E}">
        <p14:creationId xmlns:p14="http://schemas.microsoft.com/office/powerpoint/2010/main" val="28532858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3" name="Google Shape;313;p25"/>
          <p:cNvSpPr txBox="1">
            <a:spLocks noGrp="1"/>
          </p:cNvSpPr>
          <p:nvPr>
            <p:ph type="title"/>
          </p:nvPr>
        </p:nvSpPr>
        <p:spPr>
          <a:xfrm>
            <a:off x="311700" y="445025"/>
            <a:ext cx="6977100" cy="3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sz="2800" dirty="0"/>
              <a:t>План</a:t>
            </a:r>
            <a:endParaRPr sz="2800" dirty="0"/>
          </a:p>
        </p:txBody>
      </p:sp>
      <p:sp>
        <p:nvSpPr>
          <p:cNvPr id="6" name="Важность открытого кода и открытых стандартов.…">
            <a:extLst>
              <a:ext uri="{FF2B5EF4-FFF2-40B4-BE49-F238E27FC236}">
                <a16:creationId xmlns:a16="http://schemas.microsoft.com/office/drawing/2014/main" id="{D80D1EFD-B559-8E24-2830-7D89B3F3B892}"/>
              </a:ext>
            </a:extLst>
          </p:cNvPr>
          <p:cNvSpPr txBox="1">
            <a:spLocks noGrp="1"/>
          </p:cNvSpPr>
          <p:nvPr>
            <p:ph type="body" idx="1"/>
          </p:nvPr>
        </p:nvSpPr>
        <p:spPr>
          <a:xfrm>
            <a:off x="455613" y="942975"/>
            <a:ext cx="8220075" cy="3729038"/>
          </a:xfrm>
          <a:prstGeom prst="rect">
            <a:avLst/>
          </a:prstGeom>
        </p:spPr>
        <p:txBody>
          <a:bodyPr>
            <a:noAutofit/>
          </a:bodyPr>
          <a:lstStyle/>
          <a:p>
            <a:pPr marL="506729" indent="-506729" defTabSz="1647233">
              <a:spcBef>
                <a:spcPts val="1900"/>
              </a:spcBef>
              <a:buSzPct val="100000"/>
              <a:buFont typeface="+mj-lt"/>
              <a:buAutoNum type="arabicPeriod" startAt="3"/>
              <a:defRPr sz="2850">
                <a:latin typeface="Arial"/>
                <a:ea typeface="Arial"/>
                <a:cs typeface="Arial"/>
                <a:sym typeface="Arial"/>
              </a:defRPr>
            </a:pPr>
            <a:r>
              <a:rPr lang="ru-RU" sz="2000" dirty="0"/>
              <a:t>RISC-V International.</a:t>
            </a:r>
          </a:p>
          <a:p>
            <a:pPr marL="1230630" lvl="1" indent="-723900" defTabSz="1647233">
              <a:spcBef>
                <a:spcPts val="1900"/>
              </a:spcBef>
              <a:buSzPct val="100000"/>
              <a:buAutoNum type="arabicPeriod"/>
              <a:defRPr sz="2850">
                <a:latin typeface="Arial"/>
                <a:ea typeface="Arial"/>
                <a:cs typeface="Arial"/>
                <a:sym typeface="Arial"/>
              </a:defRPr>
            </a:pPr>
            <a:r>
              <a:rPr lang="ru-RU" sz="2000" dirty="0"/>
              <a:t>Что это такое.</a:t>
            </a:r>
          </a:p>
          <a:p>
            <a:pPr marL="1230630" lvl="1" indent="-723900" defTabSz="1647233">
              <a:spcBef>
                <a:spcPts val="1900"/>
              </a:spcBef>
              <a:buSzPct val="100000"/>
              <a:buAutoNum type="arabicPeriod"/>
              <a:defRPr sz="2850">
                <a:latin typeface="Arial"/>
                <a:ea typeface="Arial"/>
                <a:cs typeface="Arial"/>
                <a:sym typeface="Arial"/>
              </a:defRPr>
            </a:pPr>
            <a:r>
              <a:rPr lang="ru-RU" sz="2000" dirty="0"/>
              <a:t>Членство.</a:t>
            </a:r>
          </a:p>
          <a:p>
            <a:pPr marL="1230630" lvl="1" indent="-723900" defTabSz="1647233">
              <a:spcBef>
                <a:spcPts val="1900"/>
              </a:spcBef>
              <a:buSzPct val="100000"/>
              <a:buAutoNum type="arabicPeriod"/>
              <a:defRPr sz="2850">
                <a:latin typeface="Arial"/>
                <a:ea typeface="Arial"/>
                <a:cs typeface="Arial"/>
                <a:sym typeface="Arial"/>
              </a:defRPr>
            </a:pPr>
            <a:r>
              <a:rPr lang="ru-RU" sz="2000" dirty="0"/>
              <a:t>Международное управление и рабочая модель.</a:t>
            </a:r>
          </a:p>
          <a:p>
            <a:pPr marL="1230630" lvl="1" indent="-723900" defTabSz="1647233">
              <a:spcBef>
                <a:spcPts val="1900"/>
              </a:spcBef>
              <a:buSzPct val="100000"/>
              <a:buAutoNum type="arabicPeriod"/>
              <a:defRPr sz="2850">
                <a:latin typeface="Arial"/>
                <a:ea typeface="Arial"/>
                <a:cs typeface="Arial"/>
                <a:sym typeface="Arial"/>
              </a:defRPr>
            </a:pPr>
            <a:r>
              <a:rPr lang="ru-RU" sz="2000" dirty="0"/>
              <a:t>Отношения с Linux Foundation</a:t>
            </a:r>
            <a:endParaRPr sz="1200" dirty="0"/>
          </a:p>
        </p:txBody>
      </p:sp>
    </p:spTree>
    <p:extLst>
      <p:ext uri="{BB962C8B-B14F-4D97-AF65-F5344CB8AC3E}">
        <p14:creationId xmlns:p14="http://schemas.microsoft.com/office/powerpoint/2010/main" val="27680127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3" name="Google Shape;313;p25"/>
          <p:cNvSpPr txBox="1">
            <a:spLocks noGrp="1"/>
          </p:cNvSpPr>
          <p:nvPr>
            <p:ph type="title"/>
          </p:nvPr>
        </p:nvSpPr>
        <p:spPr>
          <a:xfrm>
            <a:off x="311700" y="445025"/>
            <a:ext cx="6977100" cy="3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sz="2800" dirty="0"/>
              <a:t>Важность открытости</a:t>
            </a:r>
          </a:p>
        </p:txBody>
      </p:sp>
      <p:sp>
        <p:nvSpPr>
          <p:cNvPr id="5" name="Мир технологий сложный…">
            <a:extLst>
              <a:ext uri="{FF2B5EF4-FFF2-40B4-BE49-F238E27FC236}">
                <a16:creationId xmlns:a16="http://schemas.microsoft.com/office/drawing/2014/main" id="{2FE050B6-3713-5046-EEB8-A5B71A274005}"/>
              </a:ext>
            </a:extLst>
          </p:cNvPr>
          <p:cNvSpPr txBox="1">
            <a:spLocks noGrp="1"/>
          </p:cNvSpPr>
          <p:nvPr>
            <p:ph type="body" idx="1"/>
          </p:nvPr>
        </p:nvSpPr>
        <p:spPr>
          <a:xfrm>
            <a:off x="311700" y="1073150"/>
            <a:ext cx="11607800" cy="6096000"/>
          </a:xfrm>
          <a:prstGeom prst="rect">
            <a:avLst/>
          </a:prstGeom>
        </p:spPr>
        <p:txBody>
          <a:bodyPr>
            <a:normAutofit/>
          </a:bodyPr>
          <a:lstStyle/>
          <a:p>
            <a:pPr>
              <a:defRPr>
                <a:latin typeface="Arial"/>
                <a:ea typeface="Arial"/>
                <a:cs typeface="Arial"/>
                <a:sym typeface="Arial"/>
              </a:defRPr>
            </a:pPr>
            <a:r>
              <a:rPr sz="2000" dirty="0" err="1"/>
              <a:t>Мир</a:t>
            </a:r>
            <a:r>
              <a:rPr sz="2000" dirty="0"/>
              <a:t> </a:t>
            </a:r>
            <a:r>
              <a:rPr sz="2000" dirty="0" err="1"/>
              <a:t>технологий</a:t>
            </a:r>
            <a:r>
              <a:rPr sz="2000" dirty="0"/>
              <a:t> </a:t>
            </a:r>
            <a:r>
              <a:rPr sz="2000" dirty="0" err="1"/>
              <a:t>сложный</a:t>
            </a:r>
            <a:r>
              <a:rPr sz="2000" dirty="0"/>
              <a:t> </a:t>
            </a:r>
          </a:p>
          <a:p>
            <a:pPr>
              <a:lnSpc>
                <a:spcPct val="130000"/>
              </a:lnSpc>
              <a:spcBef>
                <a:spcPts val="2000"/>
              </a:spcBef>
              <a:defRPr>
                <a:latin typeface="Arial"/>
                <a:ea typeface="Arial"/>
                <a:cs typeface="Arial"/>
                <a:sym typeface="Arial"/>
              </a:defRPr>
            </a:pPr>
            <a:r>
              <a:rPr sz="2000" dirty="0" err="1"/>
              <a:t>Стандартизации</a:t>
            </a:r>
            <a:r>
              <a:rPr sz="2000" dirty="0"/>
              <a:t> ПО </a:t>
            </a:r>
            <a:r>
              <a:rPr lang="ru-RU" sz="2000" dirty="0"/>
              <a:t>             </a:t>
            </a:r>
            <a:r>
              <a:rPr sz="2000" dirty="0" err="1"/>
              <a:t>глобальное</a:t>
            </a:r>
            <a:r>
              <a:rPr sz="2000" dirty="0"/>
              <a:t> </a:t>
            </a:r>
            <a:r>
              <a:rPr sz="2000" dirty="0" err="1"/>
              <a:t>сотрудничество</a:t>
            </a:r>
            <a:r>
              <a:rPr sz="2000" dirty="0"/>
              <a:t> и </a:t>
            </a:r>
            <a:r>
              <a:rPr sz="2000" dirty="0" err="1"/>
              <a:t>консенсус</a:t>
            </a:r>
            <a:endParaRPr sz="2000" dirty="0"/>
          </a:p>
          <a:p>
            <a:pPr>
              <a:lnSpc>
                <a:spcPct val="130000"/>
              </a:lnSpc>
              <a:spcBef>
                <a:spcPts val="2000"/>
              </a:spcBef>
              <a:defRPr>
                <a:latin typeface="Arial"/>
                <a:ea typeface="Arial"/>
                <a:cs typeface="Arial"/>
                <a:sym typeface="Arial"/>
              </a:defRPr>
            </a:pPr>
            <a:r>
              <a:rPr sz="2000" dirty="0" err="1"/>
              <a:t>Открытость</a:t>
            </a:r>
            <a:r>
              <a:rPr sz="2000" dirty="0"/>
              <a:t> RISC-V</a:t>
            </a:r>
          </a:p>
          <a:p>
            <a:pPr>
              <a:lnSpc>
                <a:spcPct val="130000"/>
              </a:lnSpc>
              <a:spcBef>
                <a:spcPts val="2000"/>
              </a:spcBef>
              <a:defRPr>
                <a:latin typeface="Arial"/>
                <a:ea typeface="Arial"/>
                <a:cs typeface="Arial"/>
                <a:sym typeface="Arial"/>
              </a:defRPr>
            </a:pPr>
            <a:r>
              <a:rPr sz="2000" dirty="0" err="1"/>
              <a:t>Закрытость</a:t>
            </a:r>
            <a:r>
              <a:rPr sz="2000" dirty="0"/>
              <a:t> RISC-V</a:t>
            </a:r>
          </a:p>
        </p:txBody>
      </p:sp>
      <p:sp>
        <p:nvSpPr>
          <p:cNvPr id="6" name="Линия">
            <a:extLst>
              <a:ext uri="{FF2B5EF4-FFF2-40B4-BE49-F238E27FC236}">
                <a16:creationId xmlns:a16="http://schemas.microsoft.com/office/drawing/2014/main" id="{C7EFC329-6E61-26B2-77DD-E76859980D78}"/>
              </a:ext>
            </a:extLst>
          </p:cNvPr>
          <p:cNvSpPr/>
          <p:nvPr/>
        </p:nvSpPr>
        <p:spPr>
          <a:xfrm>
            <a:off x="3281335" y="1974290"/>
            <a:ext cx="846165" cy="1"/>
          </a:xfrm>
          <a:prstGeom prst="line">
            <a:avLst/>
          </a:prstGeom>
          <a:ln w="25400">
            <a:solidFill>
              <a:srgbClr val="000000"/>
            </a:solidFill>
            <a:miter lim="400000"/>
            <a:tailEnd type="triangle"/>
          </a:ln>
        </p:spPr>
        <p:txBody>
          <a:bodyPr lIns="50800" tIns="50800" rIns="50800" bIns="50800" anchor="ctr"/>
          <a:lstStyle/>
          <a:p>
            <a:endParaRPr/>
          </a:p>
        </p:txBody>
      </p:sp>
      <p:sp>
        <p:nvSpPr>
          <p:cNvPr id="7" name="требуются стандарты">
            <a:extLst>
              <a:ext uri="{FF2B5EF4-FFF2-40B4-BE49-F238E27FC236}">
                <a16:creationId xmlns:a16="http://schemas.microsoft.com/office/drawing/2014/main" id="{5E6B217F-9FF8-191E-28A8-73EFDD625D1B}"/>
              </a:ext>
            </a:extLst>
          </p:cNvPr>
          <p:cNvSpPr txBox="1"/>
          <p:nvPr/>
        </p:nvSpPr>
        <p:spPr>
          <a:xfrm>
            <a:off x="4860556" y="1116614"/>
            <a:ext cx="2693045" cy="41036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a:latin typeface="Arial"/>
                <a:ea typeface="Arial"/>
                <a:cs typeface="Arial"/>
                <a:sym typeface="Arial"/>
              </a:defRPr>
            </a:lvl1pPr>
          </a:lstStyle>
          <a:p>
            <a:r>
              <a:rPr sz="2000" dirty="0" err="1"/>
              <a:t>требуются</a:t>
            </a:r>
            <a:r>
              <a:rPr sz="2000" dirty="0"/>
              <a:t> </a:t>
            </a:r>
            <a:r>
              <a:rPr sz="2000" dirty="0" err="1"/>
              <a:t>стандарты</a:t>
            </a:r>
            <a:endParaRPr sz="2000" dirty="0"/>
          </a:p>
        </p:txBody>
      </p:sp>
      <p:sp>
        <p:nvSpPr>
          <p:cNvPr id="8" name="Линия">
            <a:extLst>
              <a:ext uri="{FF2B5EF4-FFF2-40B4-BE49-F238E27FC236}">
                <a16:creationId xmlns:a16="http://schemas.microsoft.com/office/drawing/2014/main" id="{CCCEC38F-6984-9988-4485-E607C0DB32C8}"/>
              </a:ext>
            </a:extLst>
          </p:cNvPr>
          <p:cNvSpPr/>
          <p:nvPr/>
        </p:nvSpPr>
        <p:spPr>
          <a:xfrm flipV="1">
            <a:off x="3281335" y="2616199"/>
            <a:ext cx="744039" cy="1"/>
          </a:xfrm>
          <a:prstGeom prst="line">
            <a:avLst/>
          </a:prstGeom>
          <a:ln w="25400">
            <a:solidFill>
              <a:srgbClr val="000000"/>
            </a:solidFill>
            <a:miter lim="400000"/>
            <a:tailEnd type="triangle"/>
          </a:ln>
        </p:spPr>
        <p:txBody>
          <a:bodyPr lIns="50800" tIns="50800" rIns="50800" bIns="50800" anchor="ctr"/>
          <a:lstStyle/>
          <a:p>
            <a:endParaRPr/>
          </a:p>
        </p:txBody>
      </p:sp>
      <p:sp>
        <p:nvSpPr>
          <p:cNvPr id="9" name="Линия">
            <a:extLst>
              <a:ext uri="{FF2B5EF4-FFF2-40B4-BE49-F238E27FC236}">
                <a16:creationId xmlns:a16="http://schemas.microsoft.com/office/drawing/2014/main" id="{9013D516-3499-7A3F-400D-93F3EB41C690}"/>
              </a:ext>
            </a:extLst>
          </p:cNvPr>
          <p:cNvSpPr/>
          <p:nvPr/>
        </p:nvSpPr>
        <p:spPr>
          <a:xfrm flipV="1">
            <a:off x="3281336" y="3277991"/>
            <a:ext cx="744039" cy="2"/>
          </a:xfrm>
          <a:prstGeom prst="line">
            <a:avLst/>
          </a:prstGeom>
          <a:ln w="25400">
            <a:solidFill>
              <a:srgbClr val="000000"/>
            </a:solidFill>
            <a:miter lim="400000"/>
            <a:tailEnd type="triangle"/>
          </a:ln>
        </p:spPr>
        <p:txBody>
          <a:bodyPr lIns="50800" tIns="50800" rIns="50800" bIns="50800" anchor="ctr"/>
          <a:lstStyle/>
          <a:p>
            <a:endParaRPr/>
          </a:p>
        </p:txBody>
      </p:sp>
      <p:sp>
        <p:nvSpPr>
          <p:cNvPr id="10" name="совершенствование продукта">
            <a:extLst>
              <a:ext uri="{FF2B5EF4-FFF2-40B4-BE49-F238E27FC236}">
                <a16:creationId xmlns:a16="http://schemas.microsoft.com/office/drawing/2014/main" id="{A4CD449C-6055-CB5E-DC34-F932EBBCE0C4}"/>
              </a:ext>
            </a:extLst>
          </p:cNvPr>
          <p:cNvSpPr txBox="1"/>
          <p:nvPr/>
        </p:nvSpPr>
        <p:spPr>
          <a:xfrm>
            <a:off x="4127500" y="2411015"/>
            <a:ext cx="3658053" cy="41036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a:latin typeface="Arial"/>
                <a:ea typeface="Arial"/>
                <a:cs typeface="Arial"/>
                <a:sym typeface="Arial"/>
              </a:defRPr>
            </a:lvl1pPr>
          </a:lstStyle>
          <a:p>
            <a:r>
              <a:rPr sz="2000" dirty="0" err="1"/>
              <a:t>совершенствование</a:t>
            </a:r>
            <a:r>
              <a:rPr sz="2000" dirty="0"/>
              <a:t> </a:t>
            </a:r>
            <a:r>
              <a:rPr sz="2000" dirty="0" err="1"/>
              <a:t>продукта</a:t>
            </a:r>
            <a:endParaRPr sz="2000" dirty="0"/>
          </a:p>
        </p:txBody>
      </p:sp>
      <p:sp>
        <p:nvSpPr>
          <p:cNvPr id="11" name="Линия">
            <a:extLst>
              <a:ext uri="{FF2B5EF4-FFF2-40B4-BE49-F238E27FC236}">
                <a16:creationId xmlns:a16="http://schemas.microsoft.com/office/drawing/2014/main" id="{CBAA6AC4-DB97-F003-9E86-96AE6D6E9B43}"/>
              </a:ext>
            </a:extLst>
          </p:cNvPr>
          <p:cNvSpPr/>
          <p:nvPr/>
        </p:nvSpPr>
        <p:spPr>
          <a:xfrm>
            <a:off x="4025375" y="1342480"/>
            <a:ext cx="744041" cy="1"/>
          </a:xfrm>
          <a:prstGeom prst="line">
            <a:avLst/>
          </a:prstGeom>
          <a:ln w="25400">
            <a:solidFill>
              <a:srgbClr val="000000"/>
            </a:solidFill>
            <a:miter lim="400000"/>
            <a:tailEnd type="triangle"/>
          </a:ln>
        </p:spPr>
        <p:txBody>
          <a:bodyPr lIns="50800" tIns="50800" rIns="50800" bIns="50800" anchor="ctr"/>
          <a:lstStyle/>
          <a:p>
            <a:endParaRPr/>
          </a:p>
        </p:txBody>
      </p:sp>
      <p:sp>
        <p:nvSpPr>
          <p:cNvPr id="12" name="фрагментация и разделение">
            <a:extLst>
              <a:ext uri="{FF2B5EF4-FFF2-40B4-BE49-F238E27FC236}">
                <a16:creationId xmlns:a16="http://schemas.microsoft.com/office/drawing/2014/main" id="{403D92D7-0591-EBC8-1FE2-C3F363643A4A}"/>
              </a:ext>
            </a:extLst>
          </p:cNvPr>
          <p:cNvSpPr txBox="1"/>
          <p:nvPr/>
        </p:nvSpPr>
        <p:spPr>
          <a:xfrm>
            <a:off x="4127500" y="3063630"/>
            <a:ext cx="3537828" cy="41036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a:latin typeface="Arial"/>
                <a:ea typeface="Arial"/>
                <a:cs typeface="Arial"/>
                <a:sym typeface="Arial"/>
              </a:defRPr>
            </a:lvl1pPr>
          </a:lstStyle>
          <a:p>
            <a:r>
              <a:rPr sz="2000" dirty="0" err="1"/>
              <a:t>фрагментация</a:t>
            </a:r>
            <a:r>
              <a:rPr sz="2000" dirty="0"/>
              <a:t> и </a:t>
            </a:r>
            <a:r>
              <a:rPr sz="2000" dirty="0" err="1"/>
              <a:t>разделение</a:t>
            </a:r>
            <a:endParaRPr sz="20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3" name="Google Shape;313;p25"/>
          <p:cNvSpPr txBox="1">
            <a:spLocks noGrp="1"/>
          </p:cNvSpPr>
          <p:nvPr>
            <p:ph type="title"/>
          </p:nvPr>
        </p:nvSpPr>
        <p:spPr>
          <a:xfrm>
            <a:off x="311700" y="265771"/>
            <a:ext cx="6977100" cy="3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sz="2800" dirty="0"/>
              <a:t>История </a:t>
            </a:r>
            <a:r>
              <a:rPr lang="fr-CH" sz="2800" dirty="0"/>
              <a:t>RISC-V</a:t>
            </a:r>
            <a:endParaRPr lang="ru-RU" sz="2800" dirty="0"/>
          </a:p>
        </p:txBody>
      </p:sp>
      <p:sp>
        <p:nvSpPr>
          <p:cNvPr id="314" name="Google Shape;314;p25"/>
          <p:cNvSpPr txBox="1">
            <a:spLocks noGrp="1"/>
          </p:cNvSpPr>
          <p:nvPr>
            <p:ph type="body" idx="1"/>
          </p:nvPr>
        </p:nvSpPr>
        <p:spPr>
          <a:xfrm>
            <a:off x="456075" y="876300"/>
            <a:ext cx="8220000" cy="4051300"/>
          </a:xfrm>
          <a:prstGeom prst="rect">
            <a:avLst/>
          </a:prstGeom>
        </p:spPr>
        <p:txBody>
          <a:bodyPr spcFirstLastPara="1" wrap="square" lIns="91425" tIns="91425" rIns="91425" bIns="91425" anchor="t" anchorCtr="0">
            <a:normAutofit fontScale="55000" lnSpcReduction="20000"/>
          </a:bodyPr>
          <a:lstStyle/>
          <a:p>
            <a:pPr marL="0" indent="0" defTabSz="1629894">
              <a:lnSpc>
                <a:spcPct val="130000"/>
              </a:lnSpc>
              <a:spcBef>
                <a:spcPts val="3000"/>
              </a:spcBef>
              <a:buSzTx/>
              <a:buNone/>
              <a:defRPr sz="2350"/>
            </a:pPr>
            <a:r>
              <a:rPr lang="ru-RU" dirty="0"/>
              <a:t>RISC V – новая итерация MIPS архитектуры</a:t>
            </a:r>
          </a:p>
          <a:p>
            <a:pPr marL="501395" indent="-501395" defTabSz="1629894">
              <a:lnSpc>
                <a:spcPct val="130000"/>
              </a:lnSpc>
              <a:spcBef>
                <a:spcPts val="1800"/>
              </a:spcBef>
              <a:buSzPct val="100000"/>
              <a:buAutoNum type="arabicPeriod"/>
              <a:defRPr sz="2350"/>
            </a:pPr>
            <a:r>
              <a:rPr lang="ru-RU" dirty="0"/>
              <a:t>Начало разработки </a:t>
            </a:r>
            <a:r>
              <a:rPr lang="ru-RU" dirty="0" err="1"/>
              <a:t>наборп</a:t>
            </a:r>
            <a:r>
              <a:rPr lang="ru-RU" dirty="0"/>
              <a:t> команд RISC-V в лаборатории </a:t>
            </a:r>
            <a:r>
              <a:rPr lang="ru-RU" dirty="0" err="1"/>
              <a:t>Par</a:t>
            </a:r>
            <a:r>
              <a:rPr lang="ru-RU" dirty="0"/>
              <a:t> Lab в Беркли в 2010 г. (профессор </a:t>
            </a:r>
            <a:r>
              <a:rPr lang="ru-RU" dirty="0" err="1"/>
              <a:t>Крсте</a:t>
            </a:r>
            <a:r>
              <a:rPr lang="ru-RU" dirty="0"/>
              <a:t> </a:t>
            </a:r>
            <a:r>
              <a:rPr lang="ru-RU" dirty="0" err="1"/>
              <a:t>Асанович</a:t>
            </a:r>
            <a:r>
              <a:rPr lang="ru-RU" dirty="0"/>
              <a:t>, аспиранты </a:t>
            </a:r>
            <a:r>
              <a:rPr lang="ru-RU" dirty="0" err="1"/>
              <a:t>Юнсуп</a:t>
            </a:r>
            <a:r>
              <a:rPr lang="ru-RU" dirty="0"/>
              <a:t> Ли, Эндрю </a:t>
            </a:r>
            <a:r>
              <a:rPr lang="ru-RU" dirty="0" err="1"/>
              <a:t>Ватерман</a:t>
            </a:r>
            <a:r>
              <a:rPr lang="ru-RU" dirty="0"/>
              <a:t>).</a:t>
            </a:r>
          </a:p>
          <a:p>
            <a:pPr marL="1074419" lvl="1" indent="-358140" defTabSz="1629894">
              <a:lnSpc>
                <a:spcPct val="130000"/>
              </a:lnSpc>
              <a:spcBef>
                <a:spcPts val="1100"/>
              </a:spcBef>
              <a:defRPr sz="2350"/>
            </a:pPr>
            <a:r>
              <a:rPr lang="ru-RU" dirty="0"/>
              <a:t>Финансирование от Microsoft и Intel по 2013 г.</a:t>
            </a:r>
          </a:p>
          <a:p>
            <a:pPr marL="1074419" lvl="1" indent="-358140" defTabSz="1629894">
              <a:lnSpc>
                <a:spcPct val="130000"/>
              </a:lnSpc>
              <a:spcBef>
                <a:spcPts val="1100"/>
              </a:spcBef>
              <a:defRPr sz="2350"/>
            </a:pPr>
            <a:r>
              <a:rPr lang="ru-RU" dirty="0"/>
              <a:t>Финансирование от штата Калифорнии и других компаний.</a:t>
            </a:r>
          </a:p>
          <a:p>
            <a:pPr marL="501395" indent="-501395" defTabSz="1629894">
              <a:lnSpc>
                <a:spcPct val="130000"/>
              </a:lnSpc>
              <a:spcBef>
                <a:spcPts val="1100"/>
              </a:spcBef>
              <a:buSzPct val="100000"/>
              <a:buAutoNum type="arabicPeriod"/>
              <a:defRPr sz="2350"/>
            </a:pPr>
            <a:r>
              <a:rPr lang="ru-RU" dirty="0"/>
              <a:t>Финансирование от DARPA </a:t>
            </a:r>
            <a:r>
              <a:rPr lang="ru-RU" dirty="0" err="1"/>
              <a:t>Poem</a:t>
            </a:r>
            <a:r>
              <a:rPr lang="ru-RU" dirty="0"/>
              <a:t> </a:t>
            </a:r>
            <a:r>
              <a:rPr lang="ru-RU" dirty="0" err="1"/>
              <a:t>photonics</a:t>
            </a:r>
            <a:r>
              <a:rPr lang="ru-RU" dirty="0"/>
              <a:t> через MIT.</a:t>
            </a:r>
          </a:p>
          <a:p>
            <a:pPr marL="501395" indent="-501395" defTabSz="1629894">
              <a:lnSpc>
                <a:spcPct val="130000"/>
              </a:lnSpc>
              <a:spcBef>
                <a:spcPts val="1100"/>
              </a:spcBef>
              <a:buSzPct val="100000"/>
              <a:buAutoNum type="arabicPeriod"/>
              <a:defRPr sz="2350"/>
            </a:pPr>
            <a:r>
              <a:rPr lang="ru-RU" dirty="0"/>
              <a:t>Открытость исходного кода (BSD).</a:t>
            </a:r>
          </a:p>
          <a:p>
            <a:pPr marL="501395" indent="-501395" defTabSz="1629894">
              <a:lnSpc>
                <a:spcPct val="130000"/>
              </a:lnSpc>
              <a:spcBef>
                <a:spcPts val="1100"/>
              </a:spcBef>
              <a:buSzPct val="100000"/>
              <a:buAutoNum type="arabicPeriod"/>
              <a:defRPr sz="2350"/>
            </a:pPr>
            <a:r>
              <a:rPr lang="ru-RU" dirty="0"/>
              <a:t>Разработка ISA RISC-V под финансированием спонсоров UC </a:t>
            </a:r>
            <a:r>
              <a:rPr lang="ru-RU" dirty="0" err="1"/>
              <a:t>Berkeley</a:t>
            </a:r>
            <a:r>
              <a:rPr lang="ru-RU" dirty="0"/>
              <a:t> </a:t>
            </a:r>
            <a:r>
              <a:rPr lang="ru-RU" dirty="0" err="1"/>
              <a:t>ParLab</a:t>
            </a:r>
            <a:r>
              <a:rPr lang="ru-RU" dirty="0"/>
              <a:t>. Первые публикации по ISA в 2011 и 2014 гг.</a:t>
            </a:r>
          </a:p>
          <a:p>
            <a:pPr marL="501395" indent="-501395" defTabSz="1629894">
              <a:lnSpc>
                <a:spcPct val="130000"/>
              </a:lnSpc>
              <a:spcBef>
                <a:spcPts val="1100"/>
              </a:spcBef>
              <a:buSzPct val="100000"/>
              <a:buAutoNum type="arabicPeriod"/>
              <a:defRPr sz="2350"/>
            </a:pPr>
            <a:r>
              <a:rPr lang="ru-RU" dirty="0"/>
              <a:t>Особенность RISC-V – свободный и открытый стандарт (Common </a:t>
            </a:r>
            <a:r>
              <a:rPr lang="ru-RU" dirty="0" err="1"/>
              <a:t>Creatives</a:t>
            </a:r>
            <a:r>
              <a:rPr lang="ru-RU" dirty="0"/>
              <a:t>).</a:t>
            </a:r>
          </a:p>
        </p:txBody>
      </p:sp>
      <p:sp>
        <p:nvSpPr>
          <p:cNvPr id="3" name="TextBox 2">
            <a:extLst>
              <a:ext uri="{FF2B5EF4-FFF2-40B4-BE49-F238E27FC236}">
                <a16:creationId xmlns:a16="http://schemas.microsoft.com/office/drawing/2014/main" id="{C863279A-2565-F163-B062-96B1E4800F32}"/>
              </a:ext>
            </a:extLst>
          </p:cNvPr>
          <p:cNvSpPr txBox="1"/>
          <p:nvPr/>
        </p:nvSpPr>
        <p:spPr>
          <a:xfrm>
            <a:off x="311700" y="876300"/>
            <a:ext cx="4572000" cy="369332"/>
          </a:xfrm>
          <a:prstGeom prst="rect">
            <a:avLst/>
          </a:prstGeom>
          <a:noFill/>
        </p:spPr>
        <p:txBody>
          <a:bodyPr wrap="square">
            <a:spAutoFit/>
          </a:bodyPr>
          <a:lstStyle/>
          <a:p>
            <a:r>
              <a:rPr lang="ru-RU" sz="1800" b="1" dirty="0">
                <a:solidFill>
                  <a:srgbClr val="002060"/>
                </a:solidFill>
              </a:rPr>
              <a:t>Исследования в университете Беркли</a:t>
            </a:r>
          </a:p>
        </p:txBody>
      </p:sp>
    </p:spTree>
    <p:extLst>
      <p:ext uri="{BB962C8B-B14F-4D97-AF65-F5344CB8AC3E}">
        <p14:creationId xmlns:p14="http://schemas.microsoft.com/office/powerpoint/2010/main" val="10434868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3" name="Google Shape;313;p25"/>
          <p:cNvSpPr txBox="1">
            <a:spLocks noGrp="1"/>
          </p:cNvSpPr>
          <p:nvPr>
            <p:ph type="title"/>
          </p:nvPr>
        </p:nvSpPr>
        <p:spPr>
          <a:xfrm>
            <a:off x="311700" y="265771"/>
            <a:ext cx="6977100" cy="3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sz="2800" dirty="0"/>
              <a:t>История </a:t>
            </a:r>
            <a:r>
              <a:rPr lang="fr-CH" sz="2800" dirty="0"/>
              <a:t>RISC-V</a:t>
            </a:r>
            <a:endParaRPr lang="ru-RU" sz="2800" dirty="0"/>
          </a:p>
        </p:txBody>
      </p:sp>
      <p:sp>
        <p:nvSpPr>
          <p:cNvPr id="314" name="Google Shape;314;p25"/>
          <p:cNvSpPr txBox="1">
            <a:spLocks noGrp="1"/>
          </p:cNvSpPr>
          <p:nvPr>
            <p:ph type="body" idx="1"/>
          </p:nvPr>
        </p:nvSpPr>
        <p:spPr>
          <a:xfrm>
            <a:off x="456075" y="876300"/>
            <a:ext cx="8220000" cy="4051300"/>
          </a:xfrm>
          <a:prstGeom prst="rect">
            <a:avLst/>
          </a:prstGeom>
        </p:spPr>
        <p:txBody>
          <a:bodyPr spcFirstLastPara="1" wrap="square" lIns="91425" tIns="91425" rIns="91425" bIns="91425" anchor="t" anchorCtr="0">
            <a:normAutofit fontScale="70000" lnSpcReduction="20000"/>
          </a:bodyPr>
          <a:lstStyle/>
          <a:p>
            <a:pPr marL="0" indent="0" defTabSz="1716590">
              <a:lnSpc>
                <a:spcPct val="130000"/>
              </a:lnSpc>
              <a:spcBef>
                <a:spcPts val="3100"/>
              </a:spcBef>
              <a:buSzTx/>
              <a:buNone/>
              <a:defRPr sz="2475"/>
            </a:pPr>
            <a:r>
              <a:rPr lang="ru-RU" dirty="0"/>
              <a:t>DARPA – агентство перспективных оборонных исследовательских проектов.</a:t>
            </a:r>
          </a:p>
          <a:p>
            <a:pPr marL="314325" indent="-314325" defTabSz="1716590">
              <a:lnSpc>
                <a:spcPct val="130000"/>
              </a:lnSpc>
              <a:spcBef>
                <a:spcPts val="1100"/>
              </a:spcBef>
              <a:defRPr sz="2475"/>
            </a:pPr>
            <a:r>
              <a:rPr lang="ru-RU" dirty="0"/>
              <a:t>RISC-V – популярный инструмент разработки в DARPA.</a:t>
            </a:r>
          </a:p>
          <a:p>
            <a:pPr marL="0" lvl="1" indent="452627" defTabSz="1716590">
              <a:lnSpc>
                <a:spcPct val="130000"/>
              </a:lnSpc>
              <a:spcBef>
                <a:spcPts val="1100"/>
              </a:spcBef>
              <a:buSzTx/>
              <a:buNone/>
              <a:defRPr sz="2475"/>
            </a:pPr>
            <a:r>
              <a:rPr lang="ru-RU" dirty="0"/>
              <a:t>Открытые стандарты – снижение стоимости разработки военных систем.</a:t>
            </a:r>
          </a:p>
          <a:p>
            <a:pPr marL="314325" indent="-314325" defTabSz="1716590">
              <a:lnSpc>
                <a:spcPct val="130000"/>
              </a:lnSpc>
              <a:spcBef>
                <a:spcPts val="1100"/>
              </a:spcBef>
              <a:defRPr sz="2475"/>
            </a:pPr>
            <a:r>
              <a:rPr lang="ru-RU" dirty="0"/>
              <a:t>Разработка микропроцессоров UC </a:t>
            </a:r>
            <a:r>
              <a:rPr lang="ru-RU" dirty="0" err="1"/>
              <a:t>Berkeley</a:t>
            </a:r>
            <a:r>
              <a:rPr lang="ru-RU" dirty="0"/>
              <a:t> ASPIRE Lab (2013-2018) под финансированием DARPA – фундаментальные исследования 6.1.</a:t>
            </a:r>
          </a:p>
          <a:p>
            <a:pPr marL="314325" indent="-314325" defTabSz="1716590">
              <a:lnSpc>
                <a:spcPct val="130000"/>
              </a:lnSpc>
              <a:spcBef>
                <a:spcPts val="1100"/>
              </a:spcBef>
              <a:defRPr sz="2475"/>
            </a:pPr>
            <a:r>
              <a:rPr lang="ru-RU" dirty="0"/>
              <a:t>Цель лаборатории – разработка эффективных подходов и технологий для встраиваемых вычислительных систем. </a:t>
            </a:r>
          </a:p>
          <a:p>
            <a:pPr marL="314325" indent="-314325" defTabSz="1716590">
              <a:lnSpc>
                <a:spcPct val="130000"/>
              </a:lnSpc>
              <a:spcBef>
                <a:spcPts val="1100"/>
              </a:spcBef>
              <a:defRPr sz="2475"/>
            </a:pPr>
            <a:r>
              <a:rPr lang="ru-RU" dirty="0"/>
              <a:t>RISC-V – способ достижения этой цели, инструмент разработки, а не результат гранта.</a:t>
            </a:r>
          </a:p>
        </p:txBody>
      </p:sp>
      <p:sp>
        <p:nvSpPr>
          <p:cNvPr id="3" name="TextBox 2">
            <a:extLst>
              <a:ext uri="{FF2B5EF4-FFF2-40B4-BE49-F238E27FC236}">
                <a16:creationId xmlns:a16="http://schemas.microsoft.com/office/drawing/2014/main" id="{C863279A-2565-F163-B062-96B1E4800F32}"/>
              </a:ext>
            </a:extLst>
          </p:cNvPr>
          <p:cNvSpPr txBox="1"/>
          <p:nvPr/>
        </p:nvSpPr>
        <p:spPr>
          <a:xfrm>
            <a:off x="311700" y="876300"/>
            <a:ext cx="4572000" cy="369332"/>
          </a:xfrm>
          <a:prstGeom prst="rect">
            <a:avLst/>
          </a:prstGeom>
          <a:noFill/>
        </p:spPr>
        <p:txBody>
          <a:bodyPr wrap="square">
            <a:spAutoFit/>
          </a:bodyPr>
          <a:lstStyle/>
          <a:p>
            <a:r>
              <a:rPr lang="ru-RU" sz="1800" b="1" dirty="0">
                <a:solidFill>
                  <a:srgbClr val="002060"/>
                </a:solidFill>
              </a:rPr>
              <a:t>Влияние </a:t>
            </a:r>
            <a:r>
              <a:rPr lang="fr-CH" sz="1800" b="1" dirty="0">
                <a:solidFill>
                  <a:srgbClr val="002060"/>
                </a:solidFill>
              </a:rPr>
              <a:t>DARPA</a:t>
            </a:r>
          </a:p>
        </p:txBody>
      </p:sp>
    </p:spTree>
    <p:extLst>
      <p:ext uri="{BB962C8B-B14F-4D97-AF65-F5344CB8AC3E}">
        <p14:creationId xmlns:p14="http://schemas.microsoft.com/office/powerpoint/2010/main" val="12377652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3" name="Google Shape;313;p25"/>
          <p:cNvSpPr txBox="1">
            <a:spLocks noGrp="1"/>
          </p:cNvSpPr>
          <p:nvPr>
            <p:ph type="title"/>
          </p:nvPr>
        </p:nvSpPr>
        <p:spPr>
          <a:xfrm>
            <a:off x="311700" y="265771"/>
            <a:ext cx="6977100" cy="3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sz="2800" dirty="0"/>
              <a:t>История </a:t>
            </a:r>
            <a:r>
              <a:rPr lang="fr-CH" sz="2800" dirty="0"/>
              <a:t>RISC-V</a:t>
            </a:r>
            <a:endParaRPr lang="ru-RU" sz="2800" dirty="0"/>
          </a:p>
        </p:txBody>
      </p:sp>
      <p:sp>
        <p:nvSpPr>
          <p:cNvPr id="3" name="TextBox 2">
            <a:extLst>
              <a:ext uri="{FF2B5EF4-FFF2-40B4-BE49-F238E27FC236}">
                <a16:creationId xmlns:a16="http://schemas.microsoft.com/office/drawing/2014/main" id="{C863279A-2565-F163-B062-96B1E4800F32}"/>
              </a:ext>
            </a:extLst>
          </p:cNvPr>
          <p:cNvSpPr txBox="1"/>
          <p:nvPr/>
        </p:nvSpPr>
        <p:spPr>
          <a:xfrm>
            <a:off x="311700" y="876300"/>
            <a:ext cx="4572000" cy="369332"/>
          </a:xfrm>
          <a:prstGeom prst="rect">
            <a:avLst/>
          </a:prstGeom>
          <a:noFill/>
        </p:spPr>
        <p:txBody>
          <a:bodyPr wrap="square">
            <a:spAutoFit/>
          </a:bodyPr>
          <a:lstStyle/>
          <a:p>
            <a:r>
              <a:rPr lang="ru-RU" sz="1800" b="1" dirty="0">
                <a:solidFill>
                  <a:srgbClr val="002060"/>
                </a:solidFill>
              </a:rPr>
              <a:t>Название </a:t>
            </a:r>
            <a:r>
              <a:rPr lang="fr-CH" sz="1800" b="1" dirty="0">
                <a:solidFill>
                  <a:srgbClr val="002060"/>
                </a:solidFill>
              </a:rPr>
              <a:t>RISC-V</a:t>
            </a:r>
          </a:p>
        </p:txBody>
      </p:sp>
      <p:sp>
        <p:nvSpPr>
          <p:cNvPr id="5" name="Почему именно номер 5?…">
            <a:extLst>
              <a:ext uri="{FF2B5EF4-FFF2-40B4-BE49-F238E27FC236}">
                <a16:creationId xmlns:a16="http://schemas.microsoft.com/office/drawing/2014/main" id="{75CF2144-9A59-0737-E1AD-D2810C3C6479}"/>
              </a:ext>
            </a:extLst>
          </p:cNvPr>
          <p:cNvSpPr txBox="1">
            <a:spLocks/>
          </p:cNvSpPr>
          <p:nvPr/>
        </p:nvSpPr>
        <p:spPr>
          <a:xfrm>
            <a:off x="311700" y="1245631"/>
            <a:ext cx="8559800" cy="3632097"/>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279400" algn="l" rtl="0">
              <a:lnSpc>
                <a:spcPct val="115000"/>
              </a:lnSpc>
              <a:spcBef>
                <a:spcPts val="0"/>
              </a:spcBef>
              <a:spcAft>
                <a:spcPts val="0"/>
              </a:spcAft>
              <a:buClr>
                <a:srgbClr val="283272"/>
              </a:buClr>
              <a:buSzPts val="800"/>
              <a:buFont typeface="Nunito Sans"/>
              <a:buChar char="☐"/>
              <a:defRPr sz="1000" b="0" i="0" u="none" strike="noStrike" cap="none">
                <a:solidFill>
                  <a:schemeClr val="dk1"/>
                </a:solidFill>
                <a:latin typeface="Nunito Sans"/>
                <a:ea typeface="Nunito Sans"/>
                <a:cs typeface="Nunito Sans"/>
                <a:sym typeface="Nunito Sans"/>
              </a:defRPr>
            </a:lvl1pPr>
            <a:lvl2pPr marL="914400" marR="0" lvl="1" indent="-292100" algn="l" rtl="0">
              <a:lnSpc>
                <a:spcPct val="115000"/>
              </a:lnSpc>
              <a:spcBef>
                <a:spcPts val="0"/>
              </a:spcBef>
              <a:spcAft>
                <a:spcPts val="0"/>
              </a:spcAft>
              <a:buClr>
                <a:srgbClr val="283272"/>
              </a:buClr>
              <a:buSzPts val="1000"/>
              <a:buFont typeface="Nunito Sans"/>
              <a:buChar char="■"/>
              <a:defRPr sz="1000" b="0" i="0" u="none" strike="noStrike" cap="none">
                <a:solidFill>
                  <a:schemeClr val="dk1"/>
                </a:solidFill>
                <a:latin typeface="Nunito Sans"/>
                <a:ea typeface="Nunito Sans"/>
                <a:cs typeface="Nunito Sans"/>
                <a:sym typeface="Nunito Sans"/>
              </a:defRPr>
            </a:lvl2pPr>
            <a:lvl3pPr marL="1371600" marR="0" lvl="2" indent="-279400" algn="l" rtl="0">
              <a:lnSpc>
                <a:spcPct val="115000"/>
              </a:lnSpc>
              <a:spcBef>
                <a:spcPts val="0"/>
              </a:spcBef>
              <a:spcAft>
                <a:spcPts val="0"/>
              </a:spcAft>
              <a:buClr>
                <a:srgbClr val="283272"/>
              </a:buClr>
              <a:buSzPts val="800"/>
              <a:buFont typeface="Nunito Sans"/>
              <a:buChar char="☐"/>
              <a:defRPr sz="1000" b="0" i="0" u="none" strike="noStrike" cap="none">
                <a:solidFill>
                  <a:schemeClr val="dk1"/>
                </a:solidFill>
                <a:latin typeface="Nunito Sans"/>
                <a:ea typeface="Nunito Sans"/>
                <a:cs typeface="Nunito Sans"/>
                <a:sym typeface="Nunito Sans"/>
              </a:defRPr>
            </a:lvl3pPr>
            <a:lvl4pPr marL="1828800" marR="0" lvl="3" indent="-292100" algn="l" rtl="0">
              <a:lnSpc>
                <a:spcPct val="115000"/>
              </a:lnSpc>
              <a:spcBef>
                <a:spcPts val="0"/>
              </a:spcBef>
              <a:spcAft>
                <a:spcPts val="0"/>
              </a:spcAft>
              <a:buClr>
                <a:srgbClr val="283272"/>
              </a:buClr>
              <a:buSzPts val="1000"/>
              <a:buFont typeface="Nunito Sans"/>
              <a:buChar char="■"/>
              <a:defRPr sz="1000" b="0" i="0" u="none" strike="noStrike" cap="none">
                <a:solidFill>
                  <a:schemeClr val="dk1"/>
                </a:solidFill>
                <a:latin typeface="Nunito Sans"/>
                <a:ea typeface="Nunito Sans"/>
                <a:cs typeface="Nunito Sans"/>
                <a:sym typeface="Nunito Sans"/>
              </a:defRPr>
            </a:lvl4pPr>
            <a:lvl5pPr marL="2286000" marR="0" lvl="4" indent="-279400" algn="l" rtl="0">
              <a:lnSpc>
                <a:spcPct val="115000"/>
              </a:lnSpc>
              <a:spcBef>
                <a:spcPts val="0"/>
              </a:spcBef>
              <a:spcAft>
                <a:spcPts val="0"/>
              </a:spcAft>
              <a:buClr>
                <a:srgbClr val="283272"/>
              </a:buClr>
              <a:buSzPts val="800"/>
              <a:buFont typeface="Nunito Sans"/>
              <a:buChar char="☐"/>
              <a:defRPr sz="1000" b="0" i="0" u="none" strike="noStrike" cap="none">
                <a:solidFill>
                  <a:schemeClr val="dk1"/>
                </a:solidFill>
                <a:latin typeface="Nunito Sans"/>
                <a:ea typeface="Nunito Sans"/>
                <a:cs typeface="Nunito Sans"/>
                <a:sym typeface="Nunito Sans"/>
              </a:defRPr>
            </a:lvl5pPr>
            <a:lvl6pPr marL="2743200" marR="0" lvl="5" indent="-292100" algn="l" rtl="0">
              <a:lnSpc>
                <a:spcPct val="115000"/>
              </a:lnSpc>
              <a:spcBef>
                <a:spcPts val="0"/>
              </a:spcBef>
              <a:spcAft>
                <a:spcPts val="0"/>
              </a:spcAft>
              <a:buClr>
                <a:srgbClr val="283272"/>
              </a:buClr>
              <a:buSzPts val="1000"/>
              <a:buFont typeface="Nunito Sans"/>
              <a:buChar char="■"/>
              <a:defRPr sz="1000" b="0" i="0" u="none" strike="noStrike" cap="none">
                <a:solidFill>
                  <a:schemeClr val="dk1"/>
                </a:solidFill>
                <a:latin typeface="Nunito Sans"/>
                <a:ea typeface="Nunito Sans"/>
                <a:cs typeface="Nunito Sans"/>
                <a:sym typeface="Nunito Sans"/>
              </a:defRPr>
            </a:lvl6pPr>
            <a:lvl7pPr marL="3200400" marR="0" lvl="6" indent="-279400" algn="l" rtl="0">
              <a:lnSpc>
                <a:spcPct val="115000"/>
              </a:lnSpc>
              <a:spcBef>
                <a:spcPts val="0"/>
              </a:spcBef>
              <a:spcAft>
                <a:spcPts val="0"/>
              </a:spcAft>
              <a:buClr>
                <a:srgbClr val="283272"/>
              </a:buClr>
              <a:buSzPts val="800"/>
              <a:buFont typeface="Nunito Sans"/>
              <a:buChar char="☐"/>
              <a:defRPr sz="1000" b="0" i="0" u="none" strike="noStrike" cap="none">
                <a:solidFill>
                  <a:schemeClr val="dk1"/>
                </a:solidFill>
                <a:latin typeface="Nunito Sans"/>
                <a:ea typeface="Nunito Sans"/>
                <a:cs typeface="Nunito Sans"/>
                <a:sym typeface="Nunito Sans"/>
              </a:defRPr>
            </a:lvl7pPr>
            <a:lvl8pPr marL="3657600" marR="0" lvl="7" indent="-292100" algn="l" rtl="0">
              <a:lnSpc>
                <a:spcPct val="115000"/>
              </a:lnSpc>
              <a:spcBef>
                <a:spcPts val="0"/>
              </a:spcBef>
              <a:spcAft>
                <a:spcPts val="0"/>
              </a:spcAft>
              <a:buClr>
                <a:srgbClr val="283272"/>
              </a:buClr>
              <a:buSzPts val="1000"/>
              <a:buFont typeface="Nunito Sans"/>
              <a:buChar char="■"/>
              <a:defRPr sz="1000" b="0" i="0" u="none" strike="noStrike" cap="none">
                <a:solidFill>
                  <a:schemeClr val="dk1"/>
                </a:solidFill>
                <a:latin typeface="Nunito Sans"/>
                <a:ea typeface="Nunito Sans"/>
                <a:cs typeface="Nunito Sans"/>
                <a:sym typeface="Nunito Sans"/>
              </a:defRPr>
            </a:lvl8pPr>
            <a:lvl9pPr marL="4114800" marR="0" lvl="8" indent="-279400" algn="l" rtl="0">
              <a:lnSpc>
                <a:spcPct val="115000"/>
              </a:lnSpc>
              <a:spcBef>
                <a:spcPts val="0"/>
              </a:spcBef>
              <a:spcAft>
                <a:spcPts val="0"/>
              </a:spcAft>
              <a:buClr>
                <a:srgbClr val="283272"/>
              </a:buClr>
              <a:buSzPts val="800"/>
              <a:buFont typeface="Nunito Sans"/>
              <a:buChar char="☐"/>
              <a:defRPr sz="1000" b="0" i="0" u="none" strike="noStrike" cap="none">
                <a:solidFill>
                  <a:schemeClr val="dk1"/>
                </a:solidFill>
                <a:latin typeface="Nunito Sans"/>
                <a:ea typeface="Nunito Sans"/>
                <a:cs typeface="Nunito Sans"/>
                <a:sym typeface="Nunito Sans"/>
              </a:defRPr>
            </a:lvl9pPr>
          </a:lstStyle>
          <a:p>
            <a:pPr marL="0" indent="0">
              <a:lnSpc>
                <a:spcPct val="130000"/>
              </a:lnSpc>
              <a:buSzTx/>
              <a:buFont typeface="Nunito Sans"/>
              <a:buNone/>
            </a:pPr>
            <a:r>
              <a:rPr lang="ru-RU" sz="1800" dirty="0"/>
              <a:t>Почему именно номер 5?</a:t>
            </a:r>
          </a:p>
          <a:p>
            <a:pPr>
              <a:lnSpc>
                <a:spcPct val="130000"/>
              </a:lnSpc>
              <a:spcBef>
                <a:spcPts val="600"/>
              </a:spcBef>
            </a:pPr>
            <a:r>
              <a:rPr lang="ru-RU" sz="1800" dirty="0"/>
              <a:t>5-ый крупный проект RISC ISA от UC </a:t>
            </a:r>
            <a:r>
              <a:rPr lang="ru-RU" sz="1800" dirty="0" err="1"/>
              <a:t>Berkeley</a:t>
            </a:r>
            <a:r>
              <a:rPr lang="ru-RU" sz="1800" dirty="0"/>
              <a:t>:</a:t>
            </a:r>
          </a:p>
          <a:p>
            <a:pPr marL="1295400" lvl="1" indent="-533400">
              <a:lnSpc>
                <a:spcPct val="130000"/>
              </a:lnSpc>
              <a:spcBef>
                <a:spcPts val="600"/>
              </a:spcBef>
              <a:buSzPct val="100000"/>
              <a:buFont typeface="Nunito Sans"/>
              <a:buAutoNum type="arabicPeriod"/>
            </a:pPr>
            <a:r>
              <a:rPr lang="ru-RU" sz="1800" dirty="0"/>
              <a:t>RISC-I.</a:t>
            </a:r>
          </a:p>
          <a:p>
            <a:pPr marL="1295400" lvl="1" indent="-533400">
              <a:lnSpc>
                <a:spcPct val="130000"/>
              </a:lnSpc>
              <a:spcBef>
                <a:spcPts val="600"/>
              </a:spcBef>
              <a:buSzPct val="100000"/>
              <a:buFont typeface="Nunito Sans"/>
              <a:buAutoNum type="arabicPeriod"/>
            </a:pPr>
            <a:r>
              <a:rPr lang="ru-RU" sz="1800" dirty="0"/>
              <a:t>RISCV-II.</a:t>
            </a:r>
          </a:p>
          <a:p>
            <a:pPr marL="1295400" lvl="1" indent="-533400">
              <a:lnSpc>
                <a:spcPct val="130000"/>
              </a:lnSpc>
              <a:spcBef>
                <a:spcPts val="600"/>
              </a:spcBef>
              <a:buSzPct val="100000"/>
              <a:buFont typeface="Nunito Sans"/>
              <a:buAutoNum type="arabicPeriod"/>
            </a:pPr>
            <a:r>
              <a:rPr lang="ru-RU" sz="1800" dirty="0"/>
              <a:t>SOAR.</a:t>
            </a:r>
          </a:p>
          <a:p>
            <a:pPr marL="1295400" lvl="1" indent="-533400">
              <a:lnSpc>
                <a:spcPct val="130000"/>
              </a:lnSpc>
              <a:spcBef>
                <a:spcPts val="600"/>
              </a:spcBef>
              <a:buSzPct val="100000"/>
              <a:buFont typeface="Nunito Sans"/>
              <a:buAutoNum type="arabicPeriod"/>
            </a:pPr>
            <a:r>
              <a:rPr lang="ru-RU" sz="1800" dirty="0"/>
              <a:t>SPUR.</a:t>
            </a:r>
          </a:p>
          <a:p>
            <a:pPr>
              <a:lnSpc>
                <a:spcPct val="130000"/>
              </a:lnSpc>
              <a:spcBef>
                <a:spcPts val="600"/>
              </a:spcBef>
            </a:pPr>
            <a:r>
              <a:rPr lang="ru-RU" sz="1800" dirty="0"/>
              <a:t>Римская «V» – «вариации» и «векторы», как отсылка к поддержке параллельных ускорителей данных</a:t>
            </a:r>
            <a:r>
              <a:rPr lang="ru-RU" dirty="0"/>
              <a:t>.</a:t>
            </a:r>
          </a:p>
        </p:txBody>
      </p:sp>
    </p:spTree>
    <p:extLst>
      <p:ext uri="{BB962C8B-B14F-4D97-AF65-F5344CB8AC3E}">
        <p14:creationId xmlns:p14="http://schemas.microsoft.com/office/powerpoint/2010/main" val="24756916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3" name="Google Shape;313;p25"/>
          <p:cNvSpPr txBox="1">
            <a:spLocks noGrp="1"/>
          </p:cNvSpPr>
          <p:nvPr>
            <p:ph type="title"/>
          </p:nvPr>
        </p:nvSpPr>
        <p:spPr>
          <a:xfrm>
            <a:off x="311700" y="265771"/>
            <a:ext cx="6977100" cy="3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CH" sz="2800" dirty="0"/>
              <a:t>RISC-V International</a:t>
            </a:r>
            <a:endParaRPr lang="ru-RU" sz="2800" dirty="0"/>
          </a:p>
        </p:txBody>
      </p:sp>
      <p:sp>
        <p:nvSpPr>
          <p:cNvPr id="3" name="TextBox 2">
            <a:extLst>
              <a:ext uri="{FF2B5EF4-FFF2-40B4-BE49-F238E27FC236}">
                <a16:creationId xmlns:a16="http://schemas.microsoft.com/office/drawing/2014/main" id="{C863279A-2565-F163-B062-96B1E4800F32}"/>
              </a:ext>
            </a:extLst>
          </p:cNvPr>
          <p:cNvSpPr txBox="1"/>
          <p:nvPr/>
        </p:nvSpPr>
        <p:spPr>
          <a:xfrm>
            <a:off x="311700" y="876300"/>
            <a:ext cx="4572000" cy="369332"/>
          </a:xfrm>
          <a:prstGeom prst="rect">
            <a:avLst/>
          </a:prstGeom>
          <a:noFill/>
        </p:spPr>
        <p:txBody>
          <a:bodyPr wrap="square">
            <a:spAutoFit/>
          </a:bodyPr>
          <a:lstStyle/>
          <a:p>
            <a:r>
              <a:rPr lang="ru-RU" sz="1800" b="1" dirty="0">
                <a:solidFill>
                  <a:srgbClr val="002060"/>
                </a:solidFill>
              </a:rPr>
              <a:t>Что это такое?</a:t>
            </a:r>
          </a:p>
        </p:txBody>
      </p:sp>
      <p:sp>
        <p:nvSpPr>
          <p:cNvPr id="5" name="2018-2019 гг. – намерение RISC-V Foundation расширяться;…">
            <a:extLst>
              <a:ext uri="{FF2B5EF4-FFF2-40B4-BE49-F238E27FC236}">
                <a16:creationId xmlns:a16="http://schemas.microsoft.com/office/drawing/2014/main" id="{87789DB6-331E-A0F8-E3B3-2FB4351A6127}"/>
              </a:ext>
            </a:extLst>
          </p:cNvPr>
          <p:cNvSpPr txBox="1">
            <a:spLocks/>
          </p:cNvSpPr>
          <p:nvPr/>
        </p:nvSpPr>
        <p:spPr>
          <a:xfrm>
            <a:off x="311700" y="1245632"/>
            <a:ext cx="8832300" cy="3353210"/>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279400" algn="l" rtl="0">
              <a:lnSpc>
                <a:spcPct val="115000"/>
              </a:lnSpc>
              <a:spcBef>
                <a:spcPts val="0"/>
              </a:spcBef>
              <a:spcAft>
                <a:spcPts val="0"/>
              </a:spcAft>
              <a:buClr>
                <a:srgbClr val="283272"/>
              </a:buClr>
              <a:buSzPts val="800"/>
              <a:buFont typeface="Nunito Sans"/>
              <a:buChar char="☐"/>
              <a:defRPr sz="1000" b="0" i="0" u="none" strike="noStrike" cap="none">
                <a:solidFill>
                  <a:schemeClr val="dk1"/>
                </a:solidFill>
                <a:latin typeface="Nunito Sans"/>
                <a:ea typeface="Nunito Sans"/>
                <a:cs typeface="Nunito Sans"/>
                <a:sym typeface="Nunito Sans"/>
              </a:defRPr>
            </a:lvl1pPr>
            <a:lvl2pPr marL="914400" marR="0" lvl="1" indent="-292100" algn="l" rtl="0">
              <a:lnSpc>
                <a:spcPct val="115000"/>
              </a:lnSpc>
              <a:spcBef>
                <a:spcPts val="0"/>
              </a:spcBef>
              <a:spcAft>
                <a:spcPts val="0"/>
              </a:spcAft>
              <a:buClr>
                <a:srgbClr val="283272"/>
              </a:buClr>
              <a:buSzPts val="1000"/>
              <a:buFont typeface="Nunito Sans"/>
              <a:buChar char="■"/>
              <a:defRPr sz="1000" b="0" i="0" u="none" strike="noStrike" cap="none">
                <a:solidFill>
                  <a:schemeClr val="dk1"/>
                </a:solidFill>
                <a:latin typeface="Nunito Sans"/>
                <a:ea typeface="Nunito Sans"/>
                <a:cs typeface="Nunito Sans"/>
                <a:sym typeface="Nunito Sans"/>
              </a:defRPr>
            </a:lvl2pPr>
            <a:lvl3pPr marL="1371600" marR="0" lvl="2" indent="-279400" algn="l" rtl="0">
              <a:lnSpc>
                <a:spcPct val="115000"/>
              </a:lnSpc>
              <a:spcBef>
                <a:spcPts val="0"/>
              </a:spcBef>
              <a:spcAft>
                <a:spcPts val="0"/>
              </a:spcAft>
              <a:buClr>
                <a:srgbClr val="283272"/>
              </a:buClr>
              <a:buSzPts val="800"/>
              <a:buFont typeface="Nunito Sans"/>
              <a:buChar char="☐"/>
              <a:defRPr sz="1000" b="0" i="0" u="none" strike="noStrike" cap="none">
                <a:solidFill>
                  <a:schemeClr val="dk1"/>
                </a:solidFill>
                <a:latin typeface="Nunito Sans"/>
                <a:ea typeface="Nunito Sans"/>
                <a:cs typeface="Nunito Sans"/>
                <a:sym typeface="Nunito Sans"/>
              </a:defRPr>
            </a:lvl3pPr>
            <a:lvl4pPr marL="1828800" marR="0" lvl="3" indent="-292100" algn="l" rtl="0">
              <a:lnSpc>
                <a:spcPct val="115000"/>
              </a:lnSpc>
              <a:spcBef>
                <a:spcPts val="0"/>
              </a:spcBef>
              <a:spcAft>
                <a:spcPts val="0"/>
              </a:spcAft>
              <a:buClr>
                <a:srgbClr val="283272"/>
              </a:buClr>
              <a:buSzPts val="1000"/>
              <a:buFont typeface="Nunito Sans"/>
              <a:buChar char="■"/>
              <a:defRPr sz="1000" b="0" i="0" u="none" strike="noStrike" cap="none">
                <a:solidFill>
                  <a:schemeClr val="dk1"/>
                </a:solidFill>
                <a:latin typeface="Nunito Sans"/>
                <a:ea typeface="Nunito Sans"/>
                <a:cs typeface="Nunito Sans"/>
                <a:sym typeface="Nunito Sans"/>
              </a:defRPr>
            </a:lvl4pPr>
            <a:lvl5pPr marL="2286000" marR="0" lvl="4" indent="-279400" algn="l" rtl="0">
              <a:lnSpc>
                <a:spcPct val="115000"/>
              </a:lnSpc>
              <a:spcBef>
                <a:spcPts val="0"/>
              </a:spcBef>
              <a:spcAft>
                <a:spcPts val="0"/>
              </a:spcAft>
              <a:buClr>
                <a:srgbClr val="283272"/>
              </a:buClr>
              <a:buSzPts val="800"/>
              <a:buFont typeface="Nunito Sans"/>
              <a:buChar char="☐"/>
              <a:defRPr sz="1000" b="0" i="0" u="none" strike="noStrike" cap="none">
                <a:solidFill>
                  <a:schemeClr val="dk1"/>
                </a:solidFill>
                <a:latin typeface="Nunito Sans"/>
                <a:ea typeface="Nunito Sans"/>
                <a:cs typeface="Nunito Sans"/>
                <a:sym typeface="Nunito Sans"/>
              </a:defRPr>
            </a:lvl5pPr>
            <a:lvl6pPr marL="2743200" marR="0" lvl="5" indent="-292100" algn="l" rtl="0">
              <a:lnSpc>
                <a:spcPct val="115000"/>
              </a:lnSpc>
              <a:spcBef>
                <a:spcPts val="0"/>
              </a:spcBef>
              <a:spcAft>
                <a:spcPts val="0"/>
              </a:spcAft>
              <a:buClr>
                <a:srgbClr val="283272"/>
              </a:buClr>
              <a:buSzPts val="1000"/>
              <a:buFont typeface="Nunito Sans"/>
              <a:buChar char="■"/>
              <a:defRPr sz="1000" b="0" i="0" u="none" strike="noStrike" cap="none">
                <a:solidFill>
                  <a:schemeClr val="dk1"/>
                </a:solidFill>
                <a:latin typeface="Nunito Sans"/>
                <a:ea typeface="Nunito Sans"/>
                <a:cs typeface="Nunito Sans"/>
                <a:sym typeface="Nunito Sans"/>
              </a:defRPr>
            </a:lvl6pPr>
            <a:lvl7pPr marL="3200400" marR="0" lvl="6" indent="-279400" algn="l" rtl="0">
              <a:lnSpc>
                <a:spcPct val="115000"/>
              </a:lnSpc>
              <a:spcBef>
                <a:spcPts val="0"/>
              </a:spcBef>
              <a:spcAft>
                <a:spcPts val="0"/>
              </a:spcAft>
              <a:buClr>
                <a:srgbClr val="283272"/>
              </a:buClr>
              <a:buSzPts val="800"/>
              <a:buFont typeface="Nunito Sans"/>
              <a:buChar char="☐"/>
              <a:defRPr sz="1000" b="0" i="0" u="none" strike="noStrike" cap="none">
                <a:solidFill>
                  <a:schemeClr val="dk1"/>
                </a:solidFill>
                <a:latin typeface="Nunito Sans"/>
                <a:ea typeface="Nunito Sans"/>
                <a:cs typeface="Nunito Sans"/>
                <a:sym typeface="Nunito Sans"/>
              </a:defRPr>
            </a:lvl7pPr>
            <a:lvl8pPr marL="3657600" marR="0" lvl="7" indent="-292100" algn="l" rtl="0">
              <a:lnSpc>
                <a:spcPct val="115000"/>
              </a:lnSpc>
              <a:spcBef>
                <a:spcPts val="0"/>
              </a:spcBef>
              <a:spcAft>
                <a:spcPts val="0"/>
              </a:spcAft>
              <a:buClr>
                <a:srgbClr val="283272"/>
              </a:buClr>
              <a:buSzPts val="1000"/>
              <a:buFont typeface="Nunito Sans"/>
              <a:buChar char="■"/>
              <a:defRPr sz="1000" b="0" i="0" u="none" strike="noStrike" cap="none">
                <a:solidFill>
                  <a:schemeClr val="dk1"/>
                </a:solidFill>
                <a:latin typeface="Nunito Sans"/>
                <a:ea typeface="Nunito Sans"/>
                <a:cs typeface="Nunito Sans"/>
                <a:sym typeface="Nunito Sans"/>
              </a:defRPr>
            </a:lvl8pPr>
            <a:lvl9pPr marL="4114800" marR="0" lvl="8" indent="-279400" algn="l" rtl="0">
              <a:lnSpc>
                <a:spcPct val="115000"/>
              </a:lnSpc>
              <a:spcBef>
                <a:spcPts val="0"/>
              </a:spcBef>
              <a:spcAft>
                <a:spcPts val="0"/>
              </a:spcAft>
              <a:buClr>
                <a:srgbClr val="283272"/>
              </a:buClr>
              <a:buSzPts val="800"/>
              <a:buFont typeface="Nunito Sans"/>
              <a:buChar char="☐"/>
              <a:defRPr sz="1000" b="0" i="0" u="none" strike="noStrike" cap="none">
                <a:solidFill>
                  <a:schemeClr val="dk1"/>
                </a:solidFill>
                <a:latin typeface="Nunito Sans"/>
                <a:ea typeface="Nunito Sans"/>
                <a:cs typeface="Nunito Sans"/>
                <a:sym typeface="Nunito Sans"/>
              </a:defRPr>
            </a:lvl9pPr>
          </a:lstStyle>
          <a:p>
            <a:pPr marL="317500" indent="-317500">
              <a:lnSpc>
                <a:spcPct val="130000"/>
              </a:lnSpc>
              <a:defRPr sz="2500"/>
            </a:pPr>
            <a:r>
              <a:rPr lang="ru-RU" sz="1400" dirty="0"/>
              <a:t>2018-2019 гг. – намерение RISC-V Foundation расширяться;</a:t>
            </a:r>
          </a:p>
          <a:p>
            <a:pPr marL="317500" indent="-317500">
              <a:lnSpc>
                <a:spcPct val="130000"/>
              </a:lnSpc>
              <a:spcBef>
                <a:spcPts val="600"/>
              </a:spcBef>
              <a:defRPr sz="2500"/>
            </a:pPr>
            <a:r>
              <a:rPr lang="ru-RU" sz="1400" dirty="0"/>
              <a:t>2020 г. – регистрация RISC-V International в Швейцарии:</a:t>
            </a:r>
          </a:p>
          <a:p>
            <a:pPr marL="1079500" lvl="1" indent="-317500">
              <a:lnSpc>
                <a:spcPct val="130000"/>
              </a:lnSpc>
              <a:spcBef>
                <a:spcPts val="600"/>
              </a:spcBef>
              <a:defRPr sz="2500"/>
            </a:pPr>
            <a:r>
              <a:rPr lang="ru-RU" sz="1400" dirty="0"/>
              <a:t>гарантии непрерывного доступа к IP,</a:t>
            </a:r>
          </a:p>
          <a:p>
            <a:pPr marL="1079500" lvl="1" indent="-317500">
              <a:lnSpc>
                <a:spcPct val="130000"/>
              </a:lnSpc>
              <a:spcBef>
                <a:spcPts val="600"/>
              </a:spcBef>
              <a:defRPr sz="2500"/>
            </a:pPr>
            <a:r>
              <a:rPr lang="ru-RU" sz="1400" dirty="0"/>
              <a:t>независимость от политических потрясений.</a:t>
            </a:r>
          </a:p>
          <a:p>
            <a:pPr marL="317500" indent="-317500">
              <a:lnSpc>
                <a:spcPct val="130000"/>
              </a:lnSpc>
              <a:spcBef>
                <a:spcPts val="600"/>
              </a:spcBef>
              <a:defRPr sz="2500"/>
            </a:pPr>
            <a:r>
              <a:rPr lang="ru-RU" sz="1400" dirty="0"/>
              <a:t>Новая структура членства</a:t>
            </a:r>
          </a:p>
          <a:p>
            <a:pPr marL="317500" indent="-317500">
              <a:lnSpc>
                <a:spcPct val="130000"/>
              </a:lnSpc>
              <a:spcBef>
                <a:spcPts val="600"/>
              </a:spcBef>
              <a:defRPr sz="2500"/>
            </a:pPr>
            <a:endParaRPr lang="ru-RU" sz="1400" dirty="0"/>
          </a:p>
          <a:p>
            <a:pPr marL="0" indent="0">
              <a:lnSpc>
                <a:spcPct val="130000"/>
              </a:lnSpc>
              <a:spcBef>
                <a:spcPts val="600"/>
              </a:spcBef>
              <a:buNone/>
              <a:defRPr sz="2500"/>
            </a:pPr>
            <a:endParaRPr lang="ru-RU" sz="1400" dirty="0"/>
          </a:p>
          <a:p>
            <a:pPr marL="317500" indent="-317500">
              <a:lnSpc>
                <a:spcPct val="130000"/>
              </a:lnSpc>
              <a:spcBef>
                <a:spcPts val="600"/>
              </a:spcBef>
              <a:defRPr sz="2500"/>
            </a:pPr>
            <a:r>
              <a:rPr lang="ru-RU" sz="1400" dirty="0"/>
              <a:t>IP от RISC-V International хранится под лицензиями отраслевых и глобальных стандартов – отсутствие привязанности к географическому регулированию.</a:t>
            </a:r>
          </a:p>
        </p:txBody>
      </p:sp>
      <p:sp>
        <p:nvSpPr>
          <p:cNvPr id="6" name="Совет директоров">
            <a:extLst>
              <a:ext uri="{FF2B5EF4-FFF2-40B4-BE49-F238E27FC236}">
                <a16:creationId xmlns:a16="http://schemas.microsoft.com/office/drawing/2014/main" id="{6134E9D3-FDD0-A715-DB7B-692451B8FD73}"/>
              </a:ext>
            </a:extLst>
          </p:cNvPr>
          <p:cNvSpPr txBox="1"/>
          <p:nvPr/>
        </p:nvSpPr>
        <p:spPr>
          <a:xfrm>
            <a:off x="645363" y="3324546"/>
            <a:ext cx="1617430" cy="31803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2500"/>
            </a:lvl1pPr>
          </a:lstStyle>
          <a:p>
            <a:r>
              <a:rPr sz="1400" dirty="0" err="1"/>
              <a:t>Совет</a:t>
            </a:r>
            <a:r>
              <a:rPr sz="1400" dirty="0"/>
              <a:t> </a:t>
            </a:r>
            <a:r>
              <a:rPr sz="1400" dirty="0" err="1"/>
              <a:t>директоров</a:t>
            </a:r>
            <a:endParaRPr sz="1400" dirty="0"/>
          </a:p>
        </p:txBody>
      </p:sp>
      <p:sp>
        <p:nvSpPr>
          <p:cNvPr id="7" name="Технический комитет">
            <a:extLst>
              <a:ext uri="{FF2B5EF4-FFF2-40B4-BE49-F238E27FC236}">
                <a16:creationId xmlns:a16="http://schemas.microsoft.com/office/drawing/2014/main" id="{DA7EC1E5-A45E-AA3C-0743-FF21C2399EE8}"/>
              </a:ext>
            </a:extLst>
          </p:cNvPr>
          <p:cNvSpPr txBox="1"/>
          <p:nvPr/>
        </p:nvSpPr>
        <p:spPr>
          <a:xfrm>
            <a:off x="2973544" y="3324546"/>
            <a:ext cx="1878719" cy="31803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2500"/>
            </a:lvl1pPr>
          </a:lstStyle>
          <a:p>
            <a:r>
              <a:rPr sz="1400" dirty="0" err="1"/>
              <a:t>Технический</a:t>
            </a:r>
            <a:r>
              <a:rPr sz="1400" dirty="0"/>
              <a:t> </a:t>
            </a:r>
            <a:r>
              <a:rPr sz="1400" dirty="0" err="1"/>
              <a:t>комитет</a:t>
            </a:r>
            <a:endParaRPr sz="1400" dirty="0"/>
          </a:p>
        </p:txBody>
      </p:sp>
      <p:sp>
        <p:nvSpPr>
          <p:cNvPr id="8" name="Линия">
            <a:extLst>
              <a:ext uri="{FF2B5EF4-FFF2-40B4-BE49-F238E27FC236}">
                <a16:creationId xmlns:a16="http://schemas.microsoft.com/office/drawing/2014/main" id="{6AC47258-C8FA-9297-7A8C-818BB1C6EA52}"/>
              </a:ext>
            </a:extLst>
          </p:cNvPr>
          <p:cNvSpPr/>
          <p:nvPr/>
        </p:nvSpPr>
        <p:spPr>
          <a:xfrm flipH="1">
            <a:off x="1453020" y="3081771"/>
            <a:ext cx="1058" cy="318037"/>
          </a:xfrm>
          <a:prstGeom prst="line">
            <a:avLst/>
          </a:prstGeom>
          <a:ln w="25400">
            <a:solidFill>
              <a:srgbClr val="000000"/>
            </a:solidFill>
            <a:miter lim="400000"/>
            <a:tailEnd type="triangle"/>
          </a:ln>
        </p:spPr>
        <p:txBody>
          <a:bodyPr lIns="50800" tIns="50800" rIns="50800" bIns="50800" anchor="ctr"/>
          <a:lstStyle/>
          <a:p>
            <a:endParaRPr/>
          </a:p>
        </p:txBody>
      </p:sp>
      <p:sp>
        <p:nvSpPr>
          <p:cNvPr id="9" name="Линия">
            <a:extLst>
              <a:ext uri="{FF2B5EF4-FFF2-40B4-BE49-F238E27FC236}">
                <a16:creationId xmlns:a16="http://schemas.microsoft.com/office/drawing/2014/main" id="{C9E19988-AECF-1006-B15A-C5AC9C0887E8}"/>
              </a:ext>
            </a:extLst>
          </p:cNvPr>
          <p:cNvSpPr/>
          <p:nvPr/>
        </p:nvSpPr>
        <p:spPr>
          <a:xfrm rot="13492578">
            <a:off x="2508657" y="2747697"/>
            <a:ext cx="1341521" cy="945021"/>
          </a:xfrm>
          <a:custGeom>
            <a:avLst/>
            <a:gdLst/>
            <a:ahLst/>
            <a:cxnLst>
              <a:cxn ang="0">
                <a:pos x="wd2" y="hd2"/>
              </a:cxn>
              <a:cxn ang="5400000">
                <a:pos x="wd2" y="hd2"/>
              </a:cxn>
              <a:cxn ang="10800000">
                <a:pos x="wd2" y="hd2"/>
              </a:cxn>
              <a:cxn ang="16200000">
                <a:pos x="wd2" y="hd2"/>
              </a:cxn>
            </a:cxnLst>
            <a:rect l="0" t="0" r="r" b="b"/>
            <a:pathLst>
              <a:path w="21600" h="21446" extrusionOk="0">
                <a:moveTo>
                  <a:pt x="21600" y="0"/>
                </a:moveTo>
                <a:cubicBezTo>
                  <a:pt x="17215" y="3298"/>
                  <a:pt x="12148" y="10014"/>
                  <a:pt x="7870" y="16291"/>
                </a:cubicBezTo>
                <a:cubicBezTo>
                  <a:pt x="6171" y="18785"/>
                  <a:pt x="4615" y="21144"/>
                  <a:pt x="2936" y="21419"/>
                </a:cubicBezTo>
                <a:cubicBezTo>
                  <a:pt x="1830" y="21600"/>
                  <a:pt x="799" y="20885"/>
                  <a:pt x="0" y="18996"/>
                </a:cubicBezTo>
              </a:path>
            </a:pathLst>
          </a:custGeom>
          <a:ln w="25400">
            <a:solidFill>
              <a:srgbClr val="000000"/>
            </a:solidFill>
            <a:miter lim="400000"/>
            <a:tailEnd type="triangle"/>
          </a:ln>
        </p:spPr>
        <p:txBody>
          <a:bodyPr lIns="50800" tIns="50800" rIns="50800" bIns="50800" anchor="ctr"/>
          <a:lstStyle/>
          <a:p>
            <a:endParaRPr/>
          </a:p>
        </p:txBody>
      </p:sp>
    </p:spTree>
    <p:extLst>
      <p:ext uri="{BB962C8B-B14F-4D97-AF65-F5344CB8AC3E}">
        <p14:creationId xmlns:p14="http://schemas.microsoft.com/office/powerpoint/2010/main" val="29460143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3" name="Google Shape;313;p25"/>
          <p:cNvSpPr txBox="1">
            <a:spLocks noGrp="1"/>
          </p:cNvSpPr>
          <p:nvPr>
            <p:ph type="title"/>
          </p:nvPr>
        </p:nvSpPr>
        <p:spPr>
          <a:xfrm>
            <a:off x="311700" y="265771"/>
            <a:ext cx="6977100" cy="3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CH" sz="2800" dirty="0"/>
              <a:t>RISC-V International</a:t>
            </a:r>
            <a:endParaRPr lang="ru-RU" sz="2800" dirty="0"/>
          </a:p>
        </p:txBody>
      </p:sp>
      <p:sp>
        <p:nvSpPr>
          <p:cNvPr id="3" name="TextBox 2">
            <a:extLst>
              <a:ext uri="{FF2B5EF4-FFF2-40B4-BE49-F238E27FC236}">
                <a16:creationId xmlns:a16="http://schemas.microsoft.com/office/drawing/2014/main" id="{C863279A-2565-F163-B062-96B1E4800F32}"/>
              </a:ext>
            </a:extLst>
          </p:cNvPr>
          <p:cNvSpPr txBox="1"/>
          <p:nvPr/>
        </p:nvSpPr>
        <p:spPr>
          <a:xfrm>
            <a:off x="311700" y="772345"/>
            <a:ext cx="4572000" cy="369332"/>
          </a:xfrm>
          <a:prstGeom prst="rect">
            <a:avLst/>
          </a:prstGeom>
          <a:noFill/>
        </p:spPr>
        <p:txBody>
          <a:bodyPr wrap="square">
            <a:spAutoFit/>
          </a:bodyPr>
          <a:lstStyle/>
          <a:p>
            <a:r>
              <a:rPr lang="ru-RU" sz="1800" b="1" dirty="0">
                <a:solidFill>
                  <a:srgbClr val="002060"/>
                </a:solidFill>
              </a:rPr>
              <a:t>Членство</a:t>
            </a:r>
          </a:p>
        </p:txBody>
      </p:sp>
      <p:sp>
        <p:nvSpPr>
          <p:cNvPr id="5" name="2018-2019 гг. – намерение RISC-V Foundation расширяться;…">
            <a:extLst>
              <a:ext uri="{FF2B5EF4-FFF2-40B4-BE49-F238E27FC236}">
                <a16:creationId xmlns:a16="http://schemas.microsoft.com/office/drawing/2014/main" id="{87789DB6-331E-A0F8-E3B3-2FB4351A6127}"/>
              </a:ext>
            </a:extLst>
          </p:cNvPr>
          <p:cNvSpPr txBox="1">
            <a:spLocks/>
          </p:cNvSpPr>
          <p:nvPr/>
        </p:nvSpPr>
        <p:spPr>
          <a:xfrm>
            <a:off x="311700" y="1091573"/>
            <a:ext cx="8832300" cy="3353210"/>
          </a:xfrm>
          <a:prstGeom prst="rect">
            <a:avLst/>
          </a:prstGeom>
          <a:noFill/>
          <a:ln>
            <a:noFill/>
          </a:ln>
        </p:spPr>
        <p:txBody>
          <a:bodyPr spcFirstLastPara="1" wrap="square" lIns="91425" tIns="91425" rIns="91425" bIns="91425" anchor="t" anchorCtr="0">
            <a:normAutofit fontScale="62500" lnSpcReduction="20000"/>
          </a:bodyPr>
          <a:lstStyle>
            <a:defPPr marR="0" lvl="0" algn="l" rtl="0">
              <a:lnSpc>
                <a:spcPct val="100000"/>
              </a:lnSpc>
              <a:spcBef>
                <a:spcPts val="0"/>
              </a:spcBef>
              <a:spcAft>
                <a:spcPts val="0"/>
              </a:spcAft>
            </a:defPPr>
            <a:lvl1pPr marL="457200" marR="0" lvl="0" indent="-279400" algn="l" rtl="0">
              <a:lnSpc>
                <a:spcPct val="115000"/>
              </a:lnSpc>
              <a:spcBef>
                <a:spcPts val="0"/>
              </a:spcBef>
              <a:spcAft>
                <a:spcPts val="0"/>
              </a:spcAft>
              <a:buClr>
                <a:srgbClr val="283272"/>
              </a:buClr>
              <a:buSzPts val="800"/>
              <a:buFont typeface="Nunito Sans"/>
              <a:buChar char="☐"/>
              <a:defRPr sz="1000" b="0" i="0" u="none" strike="noStrike" cap="none">
                <a:solidFill>
                  <a:schemeClr val="dk1"/>
                </a:solidFill>
                <a:latin typeface="Nunito Sans"/>
                <a:ea typeface="Nunito Sans"/>
                <a:cs typeface="Nunito Sans"/>
                <a:sym typeface="Nunito Sans"/>
              </a:defRPr>
            </a:lvl1pPr>
            <a:lvl2pPr marL="914400" marR="0" lvl="1" indent="-292100" algn="l" rtl="0">
              <a:lnSpc>
                <a:spcPct val="115000"/>
              </a:lnSpc>
              <a:spcBef>
                <a:spcPts val="0"/>
              </a:spcBef>
              <a:spcAft>
                <a:spcPts val="0"/>
              </a:spcAft>
              <a:buClr>
                <a:srgbClr val="283272"/>
              </a:buClr>
              <a:buSzPts val="1000"/>
              <a:buFont typeface="Nunito Sans"/>
              <a:buChar char="■"/>
              <a:defRPr sz="1000" b="0" i="0" u="none" strike="noStrike" cap="none">
                <a:solidFill>
                  <a:schemeClr val="dk1"/>
                </a:solidFill>
                <a:latin typeface="Nunito Sans"/>
                <a:ea typeface="Nunito Sans"/>
                <a:cs typeface="Nunito Sans"/>
                <a:sym typeface="Nunito Sans"/>
              </a:defRPr>
            </a:lvl2pPr>
            <a:lvl3pPr marL="1371600" marR="0" lvl="2" indent="-279400" algn="l" rtl="0">
              <a:lnSpc>
                <a:spcPct val="115000"/>
              </a:lnSpc>
              <a:spcBef>
                <a:spcPts val="0"/>
              </a:spcBef>
              <a:spcAft>
                <a:spcPts val="0"/>
              </a:spcAft>
              <a:buClr>
                <a:srgbClr val="283272"/>
              </a:buClr>
              <a:buSzPts val="800"/>
              <a:buFont typeface="Nunito Sans"/>
              <a:buChar char="☐"/>
              <a:defRPr sz="1000" b="0" i="0" u="none" strike="noStrike" cap="none">
                <a:solidFill>
                  <a:schemeClr val="dk1"/>
                </a:solidFill>
                <a:latin typeface="Nunito Sans"/>
                <a:ea typeface="Nunito Sans"/>
                <a:cs typeface="Nunito Sans"/>
                <a:sym typeface="Nunito Sans"/>
              </a:defRPr>
            </a:lvl3pPr>
            <a:lvl4pPr marL="1828800" marR="0" lvl="3" indent="-292100" algn="l" rtl="0">
              <a:lnSpc>
                <a:spcPct val="115000"/>
              </a:lnSpc>
              <a:spcBef>
                <a:spcPts val="0"/>
              </a:spcBef>
              <a:spcAft>
                <a:spcPts val="0"/>
              </a:spcAft>
              <a:buClr>
                <a:srgbClr val="283272"/>
              </a:buClr>
              <a:buSzPts val="1000"/>
              <a:buFont typeface="Nunito Sans"/>
              <a:buChar char="■"/>
              <a:defRPr sz="1000" b="0" i="0" u="none" strike="noStrike" cap="none">
                <a:solidFill>
                  <a:schemeClr val="dk1"/>
                </a:solidFill>
                <a:latin typeface="Nunito Sans"/>
                <a:ea typeface="Nunito Sans"/>
                <a:cs typeface="Nunito Sans"/>
                <a:sym typeface="Nunito Sans"/>
              </a:defRPr>
            </a:lvl4pPr>
            <a:lvl5pPr marL="2286000" marR="0" lvl="4" indent="-279400" algn="l" rtl="0">
              <a:lnSpc>
                <a:spcPct val="115000"/>
              </a:lnSpc>
              <a:spcBef>
                <a:spcPts val="0"/>
              </a:spcBef>
              <a:spcAft>
                <a:spcPts val="0"/>
              </a:spcAft>
              <a:buClr>
                <a:srgbClr val="283272"/>
              </a:buClr>
              <a:buSzPts val="800"/>
              <a:buFont typeface="Nunito Sans"/>
              <a:buChar char="☐"/>
              <a:defRPr sz="1000" b="0" i="0" u="none" strike="noStrike" cap="none">
                <a:solidFill>
                  <a:schemeClr val="dk1"/>
                </a:solidFill>
                <a:latin typeface="Nunito Sans"/>
                <a:ea typeface="Nunito Sans"/>
                <a:cs typeface="Nunito Sans"/>
                <a:sym typeface="Nunito Sans"/>
              </a:defRPr>
            </a:lvl5pPr>
            <a:lvl6pPr marL="2743200" marR="0" lvl="5" indent="-292100" algn="l" rtl="0">
              <a:lnSpc>
                <a:spcPct val="115000"/>
              </a:lnSpc>
              <a:spcBef>
                <a:spcPts val="0"/>
              </a:spcBef>
              <a:spcAft>
                <a:spcPts val="0"/>
              </a:spcAft>
              <a:buClr>
                <a:srgbClr val="283272"/>
              </a:buClr>
              <a:buSzPts val="1000"/>
              <a:buFont typeface="Nunito Sans"/>
              <a:buChar char="■"/>
              <a:defRPr sz="1000" b="0" i="0" u="none" strike="noStrike" cap="none">
                <a:solidFill>
                  <a:schemeClr val="dk1"/>
                </a:solidFill>
                <a:latin typeface="Nunito Sans"/>
                <a:ea typeface="Nunito Sans"/>
                <a:cs typeface="Nunito Sans"/>
                <a:sym typeface="Nunito Sans"/>
              </a:defRPr>
            </a:lvl6pPr>
            <a:lvl7pPr marL="3200400" marR="0" lvl="6" indent="-279400" algn="l" rtl="0">
              <a:lnSpc>
                <a:spcPct val="115000"/>
              </a:lnSpc>
              <a:spcBef>
                <a:spcPts val="0"/>
              </a:spcBef>
              <a:spcAft>
                <a:spcPts val="0"/>
              </a:spcAft>
              <a:buClr>
                <a:srgbClr val="283272"/>
              </a:buClr>
              <a:buSzPts val="800"/>
              <a:buFont typeface="Nunito Sans"/>
              <a:buChar char="☐"/>
              <a:defRPr sz="1000" b="0" i="0" u="none" strike="noStrike" cap="none">
                <a:solidFill>
                  <a:schemeClr val="dk1"/>
                </a:solidFill>
                <a:latin typeface="Nunito Sans"/>
                <a:ea typeface="Nunito Sans"/>
                <a:cs typeface="Nunito Sans"/>
                <a:sym typeface="Nunito Sans"/>
              </a:defRPr>
            </a:lvl7pPr>
            <a:lvl8pPr marL="3657600" marR="0" lvl="7" indent="-292100" algn="l" rtl="0">
              <a:lnSpc>
                <a:spcPct val="115000"/>
              </a:lnSpc>
              <a:spcBef>
                <a:spcPts val="0"/>
              </a:spcBef>
              <a:spcAft>
                <a:spcPts val="0"/>
              </a:spcAft>
              <a:buClr>
                <a:srgbClr val="283272"/>
              </a:buClr>
              <a:buSzPts val="1000"/>
              <a:buFont typeface="Nunito Sans"/>
              <a:buChar char="■"/>
              <a:defRPr sz="1000" b="0" i="0" u="none" strike="noStrike" cap="none">
                <a:solidFill>
                  <a:schemeClr val="dk1"/>
                </a:solidFill>
                <a:latin typeface="Nunito Sans"/>
                <a:ea typeface="Nunito Sans"/>
                <a:cs typeface="Nunito Sans"/>
                <a:sym typeface="Nunito Sans"/>
              </a:defRPr>
            </a:lvl8pPr>
            <a:lvl9pPr marL="4114800" marR="0" lvl="8" indent="-279400" algn="l" rtl="0">
              <a:lnSpc>
                <a:spcPct val="115000"/>
              </a:lnSpc>
              <a:spcBef>
                <a:spcPts val="0"/>
              </a:spcBef>
              <a:spcAft>
                <a:spcPts val="0"/>
              </a:spcAft>
              <a:buClr>
                <a:srgbClr val="283272"/>
              </a:buClr>
              <a:buSzPts val="800"/>
              <a:buFont typeface="Nunito Sans"/>
              <a:buChar char="☐"/>
              <a:defRPr sz="1000" b="0" i="0" u="none" strike="noStrike" cap="none">
                <a:solidFill>
                  <a:schemeClr val="dk1"/>
                </a:solidFill>
                <a:latin typeface="Nunito Sans"/>
                <a:ea typeface="Nunito Sans"/>
                <a:cs typeface="Nunito Sans"/>
                <a:sym typeface="Nunito Sans"/>
              </a:defRPr>
            </a:lvl9pPr>
          </a:lstStyle>
          <a:p>
            <a:pPr marL="317500" indent="-317500">
              <a:lnSpc>
                <a:spcPct val="130000"/>
              </a:lnSpc>
              <a:defRPr sz="2500"/>
            </a:pPr>
            <a:r>
              <a:rPr lang="ru-RU" dirty="0"/>
              <a:t>RISC-V управляется членами через представительное управление от Совета директоров, Технического комитета и других комитетов</a:t>
            </a:r>
          </a:p>
          <a:p>
            <a:pPr marL="317500" indent="-317500">
              <a:lnSpc>
                <a:spcPct val="130000"/>
              </a:lnSpc>
              <a:spcBef>
                <a:spcPts val="600"/>
              </a:spcBef>
              <a:defRPr sz="2500"/>
            </a:pPr>
            <a:r>
              <a:rPr lang="ru-RU" dirty="0"/>
              <a:t>Членство предоставляет:</a:t>
            </a:r>
          </a:p>
          <a:p>
            <a:pPr marL="1079500" lvl="1" indent="-317500">
              <a:lnSpc>
                <a:spcPct val="130000"/>
              </a:lnSpc>
              <a:spcBef>
                <a:spcPts val="600"/>
              </a:spcBef>
              <a:defRPr sz="2500"/>
            </a:pPr>
            <a:r>
              <a:rPr lang="ru-RU" dirty="0"/>
              <a:t>интеллектуальную собственность, безопасность IP,</a:t>
            </a:r>
          </a:p>
          <a:p>
            <a:pPr marL="1079500" lvl="1" indent="-317500">
              <a:lnSpc>
                <a:spcPct val="130000"/>
              </a:lnSpc>
              <a:spcBef>
                <a:spcPts val="600"/>
              </a:spcBef>
              <a:defRPr sz="2500"/>
            </a:pPr>
            <a:r>
              <a:rPr lang="ru-RU" dirty="0"/>
              <a:t>участие в процессе технического развития и администрировании,</a:t>
            </a:r>
          </a:p>
          <a:p>
            <a:pPr marL="1079500" lvl="1" indent="-317500">
              <a:lnSpc>
                <a:spcPct val="130000"/>
              </a:lnSpc>
              <a:spcBef>
                <a:spcPts val="600"/>
              </a:spcBef>
              <a:defRPr sz="2500"/>
            </a:pPr>
            <a:r>
              <a:rPr lang="ru-RU" dirty="0"/>
              <a:t>участие в ежегодных мероприятиях и семинарах.</a:t>
            </a:r>
          </a:p>
          <a:p>
            <a:pPr marL="317500" indent="-317500">
              <a:lnSpc>
                <a:spcPct val="130000"/>
              </a:lnSpc>
              <a:spcBef>
                <a:spcPts val="600"/>
              </a:spcBef>
              <a:defRPr sz="2500"/>
            </a:pPr>
            <a:r>
              <a:rPr lang="ru-RU" dirty="0"/>
              <a:t>Почему именно членство? – Защита интеллектуальной собственности.</a:t>
            </a:r>
          </a:p>
          <a:p>
            <a:pPr marL="317500" indent="-317500">
              <a:lnSpc>
                <a:spcPct val="130000"/>
              </a:lnSpc>
              <a:spcBef>
                <a:spcPts val="600"/>
              </a:spcBef>
              <a:defRPr sz="2500"/>
            </a:pPr>
            <a:r>
              <a:rPr lang="ru-RU" dirty="0"/>
              <a:t>Открытый технический процесс для не членов.</a:t>
            </a:r>
          </a:p>
          <a:p>
            <a:pPr marL="317500" indent="-317500">
              <a:lnSpc>
                <a:spcPct val="130000"/>
              </a:lnSpc>
              <a:spcBef>
                <a:spcPts val="600"/>
              </a:spcBef>
              <a:defRPr sz="2500"/>
            </a:pPr>
            <a:r>
              <a:rPr lang="ru-RU" dirty="0"/>
              <a:t>Членство бывает разных уровней</a:t>
            </a:r>
          </a:p>
          <a:p>
            <a:pPr marL="0" indent="0">
              <a:lnSpc>
                <a:spcPct val="130000"/>
              </a:lnSpc>
              <a:buNone/>
              <a:defRPr sz="2500"/>
            </a:pPr>
            <a:endParaRPr lang="ru-RU" sz="1400" dirty="0"/>
          </a:p>
        </p:txBody>
      </p:sp>
      <p:sp>
        <p:nvSpPr>
          <p:cNvPr id="2" name="Премьер-ч.">
            <a:extLst>
              <a:ext uri="{FF2B5EF4-FFF2-40B4-BE49-F238E27FC236}">
                <a16:creationId xmlns:a16="http://schemas.microsoft.com/office/drawing/2014/main" id="{5A67278B-3242-9356-7863-E196949E9BC8}"/>
              </a:ext>
            </a:extLst>
          </p:cNvPr>
          <p:cNvSpPr txBox="1"/>
          <p:nvPr/>
        </p:nvSpPr>
        <p:spPr>
          <a:xfrm>
            <a:off x="565667" y="4270376"/>
            <a:ext cx="1011495" cy="34881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2500">
                <a:latin typeface="Arial"/>
                <a:ea typeface="Arial"/>
                <a:cs typeface="Arial"/>
                <a:sym typeface="Arial"/>
              </a:defRPr>
            </a:lvl1pPr>
          </a:lstStyle>
          <a:p>
            <a:r>
              <a:rPr sz="1600" dirty="0" err="1"/>
              <a:t>Премьер</a:t>
            </a:r>
            <a:r>
              <a:rPr sz="1600" dirty="0"/>
              <a:t>.</a:t>
            </a:r>
          </a:p>
        </p:txBody>
      </p:sp>
      <p:sp>
        <p:nvSpPr>
          <p:cNvPr id="4" name="Стратегические ч.">
            <a:extLst>
              <a:ext uri="{FF2B5EF4-FFF2-40B4-BE49-F238E27FC236}">
                <a16:creationId xmlns:a16="http://schemas.microsoft.com/office/drawing/2014/main" id="{3901BEAA-1B40-E119-7595-CFF5A6BF4ABC}"/>
              </a:ext>
            </a:extLst>
          </p:cNvPr>
          <p:cNvSpPr txBox="1"/>
          <p:nvPr/>
        </p:nvSpPr>
        <p:spPr>
          <a:xfrm>
            <a:off x="1986993" y="4270376"/>
            <a:ext cx="1670329" cy="34881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2500">
                <a:latin typeface="Arial"/>
                <a:ea typeface="Arial"/>
                <a:cs typeface="Arial"/>
                <a:sym typeface="Arial"/>
              </a:defRPr>
            </a:lvl1pPr>
          </a:lstStyle>
          <a:p>
            <a:r>
              <a:rPr sz="1600" dirty="0" err="1"/>
              <a:t>Стратегическ</a:t>
            </a:r>
            <a:r>
              <a:rPr lang="ru-RU" sz="1600" dirty="0" err="1"/>
              <a:t>ое</a:t>
            </a:r>
            <a:endParaRPr sz="1600" dirty="0"/>
          </a:p>
        </p:txBody>
      </p:sp>
      <p:sp>
        <p:nvSpPr>
          <p:cNvPr id="10" name="Общественные орг.">
            <a:extLst>
              <a:ext uri="{FF2B5EF4-FFF2-40B4-BE49-F238E27FC236}">
                <a16:creationId xmlns:a16="http://schemas.microsoft.com/office/drawing/2014/main" id="{C1E26995-2EFB-26BE-815D-3B26EBC09398}"/>
              </a:ext>
            </a:extLst>
          </p:cNvPr>
          <p:cNvSpPr txBox="1"/>
          <p:nvPr/>
        </p:nvSpPr>
        <p:spPr>
          <a:xfrm>
            <a:off x="4061459" y="4270375"/>
            <a:ext cx="1628651" cy="59503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2500">
                <a:latin typeface="Arial"/>
                <a:ea typeface="Arial"/>
                <a:cs typeface="Arial"/>
                <a:sym typeface="Arial"/>
              </a:defRPr>
            </a:lvl1pPr>
          </a:lstStyle>
          <a:p>
            <a:pPr algn="ctr"/>
            <a:r>
              <a:rPr sz="1600" dirty="0" err="1"/>
              <a:t>Общественные</a:t>
            </a:r>
            <a:r>
              <a:rPr sz="1600" dirty="0"/>
              <a:t> </a:t>
            </a:r>
            <a:endParaRPr lang="ru-RU" sz="1600" dirty="0"/>
          </a:p>
          <a:p>
            <a:pPr algn="ctr"/>
            <a:r>
              <a:rPr sz="1600" dirty="0" err="1"/>
              <a:t>ор</a:t>
            </a:r>
            <a:r>
              <a:rPr lang="ru-RU" sz="1600" dirty="0" err="1"/>
              <a:t>ганизации</a:t>
            </a:r>
            <a:endParaRPr sz="1600" dirty="0"/>
          </a:p>
        </p:txBody>
      </p:sp>
      <p:sp>
        <p:nvSpPr>
          <p:cNvPr id="11" name="Индивидуальные ч.">
            <a:extLst>
              <a:ext uri="{FF2B5EF4-FFF2-40B4-BE49-F238E27FC236}">
                <a16:creationId xmlns:a16="http://schemas.microsoft.com/office/drawing/2014/main" id="{CDCD1EDD-AA01-3265-E439-2C2B3D2F794F}"/>
              </a:ext>
            </a:extLst>
          </p:cNvPr>
          <p:cNvSpPr txBox="1"/>
          <p:nvPr/>
        </p:nvSpPr>
        <p:spPr>
          <a:xfrm>
            <a:off x="6281569" y="4270375"/>
            <a:ext cx="1787349" cy="34881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2500">
                <a:latin typeface="Arial"/>
                <a:ea typeface="Arial"/>
                <a:cs typeface="Arial"/>
                <a:sym typeface="Arial"/>
              </a:defRPr>
            </a:lvl1pPr>
          </a:lstStyle>
          <a:p>
            <a:r>
              <a:rPr sz="1600" dirty="0" err="1"/>
              <a:t>Индивидуальн</a:t>
            </a:r>
            <a:r>
              <a:rPr lang="ru-RU" sz="1600" dirty="0" err="1"/>
              <a:t>ое</a:t>
            </a:r>
            <a:endParaRPr sz="1600" dirty="0"/>
          </a:p>
        </p:txBody>
      </p:sp>
      <p:sp>
        <p:nvSpPr>
          <p:cNvPr id="20" name="Линия">
            <a:extLst>
              <a:ext uri="{FF2B5EF4-FFF2-40B4-BE49-F238E27FC236}">
                <a16:creationId xmlns:a16="http://schemas.microsoft.com/office/drawing/2014/main" id="{AB2E19E8-4972-89C5-E4E3-4CEC4B8A7686}"/>
              </a:ext>
            </a:extLst>
          </p:cNvPr>
          <p:cNvSpPr/>
          <p:nvPr/>
        </p:nvSpPr>
        <p:spPr>
          <a:xfrm rot="12589551">
            <a:off x="4200628" y="3532070"/>
            <a:ext cx="2613746" cy="1252824"/>
          </a:xfrm>
          <a:custGeom>
            <a:avLst/>
            <a:gdLst/>
            <a:ahLst/>
            <a:cxnLst>
              <a:cxn ang="0">
                <a:pos x="wd2" y="hd2"/>
              </a:cxn>
              <a:cxn ang="5400000">
                <a:pos x="wd2" y="hd2"/>
              </a:cxn>
              <a:cxn ang="10800000">
                <a:pos x="wd2" y="hd2"/>
              </a:cxn>
              <a:cxn ang="16200000">
                <a:pos x="wd2" y="hd2"/>
              </a:cxn>
            </a:cxnLst>
            <a:rect l="0" t="0" r="r" b="b"/>
            <a:pathLst>
              <a:path w="21600" h="21542" extrusionOk="0">
                <a:moveTo>
                  <a:pt x="21600" y="0"/>
                </a:moveTo>
                <a:cubicBezTo>
                  <a:pt x="20305" y="1240"/>
                  <a:pt x="19019" y="2525"/>
                  <a:pt x="17741" y="3856"/>
                </a:cubicBezTo>
                <a:cubicBezTo>
                  <a:pt x="12989" y="8804"/>
                  <a:pt x="8363" y="14373"/>
                  <a:pt x="3886" y="20536"/>
                </a:cubicBezTo>
                <a:cubicBezTo>
                  <a:pt x="3224" y="21258"/>
                  <a:pt x="2496" y="21600"/>
                  <a:pt x="1765" y="21534"/>
                </a:cubicBezTo>
                <a:cubicBezTo>
                  <a:pt x="1153" y="21479"/>
                  <a:pt x="553" y="21139"/>
                  <a:pt x="0" y="20535"/>
                </a:cubicBezTo>
              </a:path>
            </a:pathLst>
          </a:custGeom>
          <a:ln w="25400">
            <a:solidFill>
              <a:srgbClr val="000000"/>
            </a:solidFill>
            <a:miter lim="400000"/>
            <a:tailEnd type="triangle"/>
          </a:ln>
        </p:spPr>
        <p:txBody>
          <a:bodyPr lIns="50800" tIns="50800" rIns="50800" bIns="50800" anchor="ctr"/>
          <a:lstStyle/>
          <a:p>
            <a:endParaRPr/>
          </a:p>
        </p:txBody>
      </p:sp>
      <p:sp>
        <p:nvSpPr>
          <p:cNvPr id="21" name="Линия">
            <a:extLst>
              <a:ext uri="{FF2B5EF4-FFF2-40B4-BE49-F238E27FC236}">
                <a16:creationId xmlns:a16="http://schemas.microsoft.com/office/drawing/2014/main" id="{F9F30CCA-5CE1-70F4-6222-6A6594378474}"/>
              </a:ext>
            </a:extLst>
          </p:cNvPr>
          <p:cNvSpPr/>
          <p:nvPr/>
        </p:nvSpPr>
        <p:spPr>
          <a:xfrm rot="13492578">
            <a:off x="3812887" y="3991061"/>
            <a:ext cx="704622" cy="445432"/>
          </a:xfrm>
          <a:custGeom>
            <a:avLst/>
            <a:gdLst/>
            <a:ahLst/>
            <a:cxnLst>
              <a:cxn ang="0">
                <a:pos x="wd2" y="hd2"/>
              </a:cxn>
              <a:cxn ang="5400000">
                <a:pos x="wd2" y="hd2"/>
              </a:cxn>
              <a:cxn ang="10800000">
                <a:pos x="wd2" y="hd2"/>
              </a:cxn>
              <a:cxn ang="16200000">
                <a:pos x="wd2" y="hd2"/>
              </a:cxn>
            </a:cxnLst>
            <a:rect l="0" t="0" r="r" b="b"/>
            <a:pathLst>
              <a:path w="21600" h="15039" extrusionOk="0">
                <a:moveTo>
                  <a:pt x="21600" y="0"/>
                </a:moveTo>
                <a:cubicBezTo>
                  <a:pt x="14400" y="4133"/>
                  <a:pt x="5075" y="21600"/>
                  <a:pt x="0" y="12398"/>
                </a:cubicBezTo>
              </a:path>
            </a:pathLst>
          </a:custGeom>
          <a:ln w="25400">
            <a:solidFill>
              <a:srgbClr val="000000"/>
            </a:solidFill>
            <a:miter lim="400000"/>
            <a:tailEnd type="triangle"/>
          </a:ln>
        </p:spPr>
        <p:txBody>
          <a:bodyPr lIns="50800" tIns="50800" rIns="50800" bIns="50800" anchor="ctr"/>
          <a:lstStyle/>
          <a:p>
            <a:endParaRPr/>
          </a:p>
        </p:txBody>
      </p:sp>
      <p:sp>
        <p:nvSpPr>
          <p:cNvPr id="22" name="Линия">
            <a:extLst>
              <a:ext uri="{FF2B5EF4-FFF2-40B4-BE49-F238E27FC236}">
                <a16:creationId xmlns:a16="http://schemas.microsoft.com/office/drawing/2014/main" id="{6F3BBD7E-638E-CBDC-1D9E-44608C8F0C75}"/>
              </a:ext>
            </a:extLst>
          </p:cNvPr>
          <p:cNvSpPr/>
          <p:nvPr/>
        </p:nvSpPr>
        <p:spPr>
          <a:xfrm>
            <a:off x="2819261" y="4090515"/>
            <a:ext cx="0" cy="261611"/>
          </a:xfrm>
          <a:prstGeom prst="line">
            <a:avLst/>
          </a:prstGeom>
          <a:ln w="25400">
            <a:solidFill>
              <a:srgbClr val="000000"/>
            </a:solidFill>
            <a:miter lim="400000"/>
            <a:tailEnd type="triangle"/>
          </a:ln>
        </p:spPr>
        <p:txBody>
          <a:bodyPr lIns="50800" tIns="50800" rIns="50800" bIns="50800" anchor="ctr"/>
          <a:lstStyle/>
          <a:p>
            <a:endParaRPr/>
          </a:p>
        </p:txBody>
      </p:sp>
      <p:sp>
        <p:nvSpPr>
          <p:cNvPr id="23" name="Линия">
            <a:extLst>
              <a:ext uri="{FF2B5EF4-FFF2-40B4-BE49-F238E27FC236}">
                <a16:creationId xmlns:a16="http://schemas.microsoft.com/office/drawing/2014/main" id="{5F1EAD02-1141-FEB4-4EA3-7DF8AFADAA88}"/>
              </a:ext>
            </a:extLst>
          </p:cNvPr>
          <p:cNvSpPr/>
          <p:nvPr/>
        </p:nvSpPr>
        <p:spPr>
          <a:xfrm>
            <a:off x="971610" y="4109544"/>
            <a:ext cx="908518" cy="261611"/>
          </a:xfrm>
          <a:custGeom>
            <a:avLst/>
            <a:gdLst/>
            <a:ahLst/>
            <a:cxnLst>
              <a:cxn ang="0">
                <a:pos x="wd2" y="hd2"/>
              </a:cxn>
              <a:cxn ang="5400000">
                <a:pos x="wd2" y="hd2"/>
              </a:cxn>
              <a:cxn ang="10800000">
                <a:pos x="wd2" y="hd2"/>
              </a:cxn>
              <a:cxn ang="16200000">
                <a:pos x="wd2" y="hd2"/>
              </a:cxn>
            </a:cxnLst>
            <a:rect l="0" t="0" r="r" b="b"/>
            <a:pathLst>
              <a:path w="21547" h="21600" extrusionOk="0">
                <a:moveTo>
                  <a:pt x="21547" y="0"/>
                </a:moveTo>
                <a:cubicBezTo>
                  <a:pt x="19731" y="1903"/>
                  <a:pt x="17863" y="3537"/>
                  <a:pt x="15957" y="4891"/>
                </a:cubicBezTo>
                <a:cubicBezTo>
                  <a:pt x="12651" y="7239"/>
                  <a:pt x="9242" y="8735"/>
                  <a:pt x="5794" y="9354"/>
                </a:cubicBezTo>
                <a:cubicBezTo>
                  <a:pt x="4388" y="8945"/>
                  <a:pt x="2971" y="9894"/>
                  <a:pt x="1879" y="11977"/>
                </a:cubicBezTo>
                <a:cubicBezTo>
                  <a:pt x="640" y="14339"/>
                  <a:pt x="-53" y="17894"/>
                  <a:pt x="3" y="21600"/>
                </a:cubicBezTo>
              </a:path>
            </a:pathLst>
          </a:custGeom>
          <a:ln w="25400">
            <a:solidFill>
              <a:srgbClr val="000000"/>
            </a:solidFill>
            <a:miter lim="400000"/>
            <a:tailEnd type="triangle"/>
          </a:ln>
        </p:spPr>
        <p:txBody>
          <a:bodyPr lIns="50800" tIns="50800" rIns="50800" bIns="50800" anchor="ctr"/>
          <a:lstStyle/>
          <a:p>
            <a:endParaRPr dirty="0"/>
          </a:p>
        </p:txBody>
      </p:sp>
    </p:spTree>
    <p:extLst>
      <p:ext uri="{BB962C8B-B14F-4D97-AF65-F5344CB8AC3E}">
        <p14:creationId xmlns:p14="http://schemas.microsoft.com/office/powerpoint/2010/main" val="127975077"/>
      </p:ext>
    </p:extLst>
  </p:cSld>
  <p:clrMapOvr>
    <a:masterClrMapping/>
  </p:clrMapOvr>
</p:sld>
</file>

<file path=ppt/theme/theme1.xml><?xml version="1.0" encoding="utf-8"?>
<a:theme xmlns:a="http://schemas.openxmlformats.org/drawingml/2006/main" name="RISC-V Шаблон">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3407</Words>
  <Application>Microsoft Office PowerPoint</Application>
  <PresentationFormat>Экран (16:9)</PresentationFormat>
  <Paragraphs>145</Paragraphs>
  <Slides>12</Slides>
  <Notes>12</Notes>
  <HiddenSlides>0</HiddenSlides>
  <MMClips>0</MMClips>
  <ScaleCrop>false</ScaleCrop>
  <HeadingPairs>
    <vt:vector size="6" baseType="variant">
      <vt:variant>
        <vt:lpstr>Использованные шрифты</vt:lpstr>
      </vt:variant>
      <vt:variant>
        <vt:i4>4</vt:i4>
      </vt:variant>
      <vt:variant>
        <vt:lpstr>Тема</vt:lpstr>
      </vt:variant>
      <vt:variant>
        <vt:i4>1</vt:i4>
      </vt:variant>
      <vt:variant>
        <vt:lpstr>Заголовки слайдов</vt:lpstr>
      </vt:variant>
      <vt:variant>
        <vt:i4>12</vt:i4>
      </vt:variant>
    </vt:vector>
  </HeadingPairs>
  <TitlesOfParts>
    <vt:vector size="17" baseType="lpstr">
      <vt:lpstr>Nunito Sans</vt:lpstr>
      <vt:lpstr>Arial</vt:lpstr>
      <vt:lpstr>Nunito Sans Light</vt:lpstr>
      <vt:lpstr>Calibri</vt:lpstr>
      <vt:lpstr>RISC-V Шаблон</vt:lpstr>
      <vt:lpstr>Введение в RISC-V Лекция 2 | История RISC-V </vt:lpstr>
      <vt:lpstr>План</vt:lpstr>
      <vt:lpstr>План</vt:lpstr>
      <vt:lpstr>Важность открытости</vt:lpstr>
      <vt:lpstr>История RISC-V</vt:lpstr>
      <vt:lpstr>История RISC-V</vt:lpstr>
      <vt:lpstr>История RISC-V</vt:lpstr>
      <vt:lpstr>RISC-V International</vt:lpstr>
      <vt:lpstr>RISC-V International</vt:lpstr>
      <vt:lpstr>RISC-V International</vt:lpstr>
      <vt:lpstr>RISC-V International</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modified xsi:type="dcterms:W3CDTF">2024-08-05T19:53:24Z</dcterms:modified>
</cp:coreProperties>
</file>